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62" r:id="rId2"/>
    <p:sldId id="322" r:id="rId3"/>
    <p:sldId id="323" r:id="rId4"/>
    <p:sldId id="257" r:id="rId5"/>
    <p:sldId id="304" r:id="rId6"/>
    <p:sldId id="270" r:id="rId7"/>
    <p:sldId id="261" r:id="rId8"/>
    <p:sldId id="305" r:id="rId9"/>
    <p:sldId id="324" r:id="rId10"/>
    <p:sldId id="325" r:id="rId11"/>
    <p:sldId id="306" r:id="rId12"/>
    <p:sldId id="307" r:id="rId13"/>
    <p:sldId id="308" r:id="rId14"/>
    <p:sldId id="309" r:id="rId15"/>
    <p:sldId id="314" r:id="rId16"/>
    <p:sldId id="310" r:id="rId17"/>
    <p:sldId id="329" r:id="rId18"/>
    <p:sldId id="315" r:id="rId19"/>
    <p:sldId id="313" r:id="rId20"/>
    <p:sldId id="317" r:id="rId21"/>
    <p:sldId id="326" r:id="rId22"/>
    <p:sldId id="327" r:id="rId23"/>
    <p:sldId id="330"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4" autoAdjust="0"/>
    <p:restoredTop sz="70085" autoAdjust="0"/>
  </p:normalViewPr>
  <p:slideViewPr>
    <p:cSldViewPr snapToGrid="0">
      <p:cViewPr varScale="1">
        <p:scale>
          <a:sx n="86" d="100"/>
          <a:sy n="86" d="100"/>
        </p:scale>
        <p:origin x="120" y="114"/>
      </p:cViewPr>
      <p:guideLst>
        <p:guide orient="horz" pos="2160"/>
        <p:guide pos="3832"/>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93774260510861E-2"/>
          <c:y val="3.130335945250777E-2"/>
          <c:w val="0.92219962655934051"/>
          <c:h val="0.67458629544325699"/>
        </c:manualLayout>
      </c:layout>
      <c:barChart>
        <c:barDir val="col"/>
        <c:grouping val="stacked"/>
        <c:varyColors val="0"/>
        <c:ser>
          <c:idx val="0"/>
          <c:order val="0"/>
          <c:tx>
            <c:strRef>
              <c:f>Sheet1!$B$1</c:f>
              <c:strCache>
                <c:ptCount val="1"/>
                <c:pt idx="0">
                  <c:v>Branch</c:v>
                </c:pt>
              </c:strCache>
            </c:strRef>
          </c:tx>
          <c:spPr>
            <a:solidFill>
              <a:srgbClr val="00B050"/>
            </a:solidFill>
            <a:ln>
              <a:solidFill>
                <a:schemeClr val="tx2"/>
              </a:solidFill>
            </a:ln>
          </c:spPr>
          <c:invertIfNegative val="0"/>
          <c:dPt>
            <c:idx val="0"/>
            <c:invertIfNegative val="0"/>
            <c:bubble3D val="0"/>
            <c:extLst>
              <c:ext xmlns:c16="http://schemas.microsoft.com/office/drawing/2014/chart" uri="{C3380CC4-5D6E-409C-BE32-E72D297353CC}">
                <c16:uniqueId val="{00000000-DF0A-44F6-80CD-F6083594E62C}"/>
              </c:ext>
            </c:extLst>
          </c:dPt>
          <c:dLbls>
            <c:dLbl>
              <c:idx val="0"/>
              <c:layout>
                <c:manualLayout>
                  <c:x val="5.7924606062507858E-3"/>
                  <c:y val="-8.5470085470085479E-3"/>
                </c:manualLayout>
              </c:layout>
              <c:spPr/>
              <c:txPr>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0A-44F6-80CD-F6083594E62C}"/>
                </c:ext>
              </c:extLst>
            </c:dLbl>
            <c:dLbl>
              <c:idx val="2"/>
              <c:layout>
                <c:manualLayout>
                  <c:x val="-5.621135469364812E-3"/>
                  <c:y val="0"/>
                </c:manualLayout>
              </c:layout>
              <c:spPr/>
              <c:txPr>
                <a:bodyPr/>
                <a:lstStyle/>
                <a:p>
                  <a:pPr>
                    <a:defRPr sz="1494"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0A-44F6-80CD-F6083594E62C}"/>
                </c:ext>
              </c:extLst>
            </c:dLbl>
            <c:spPr>
              <a:noFill/>
              <a:ln w="25316">
                <a:noFill/>
              </a:ln>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Surveys Completed</c:v>
                </c:pt>
                <c:pt idx="1">
                  <c:v>Older adult/Caregivers</c:v>
                </c:pt>
                <c:pt idx="2">
                  <c:v>Providers/Communty Leaders</c:v>
                </c:pt>
              </c:strCache>
            </c:strRef>
          </c:cat>
          <c:val>
            <c:numRef>
              <c:f>Sheet1!$B$2:$B$4</c:f>
              <c:numCache>
                <c:formatCode>General</c:formatCode>
                <c:ptCount val="3"/>
                <c:pt idx="0">
                  <c:v>108</c:v>
                </c:pt>
                <c:pt idx="1">
                  <c:v>78</c:v>
                </c:pt>
                <c:pt idx="2">
                  <c:v>30</c:v>
                </c:pt>
              </c:numCache>
            </c:numRef>
          </c:val>
          <c:extLst>
            <c:ext xmlns:c16="http://schemas.microsoft.com/office/drawing/2014/chart" uri="{C3380CC4-5D6E-409C-BE32-E72D297353CC}">
              <c16:uniqueId val="{00000002-DF0A-44F6-80CD-F6083594E62C}"/>
            </c:ext>
          </c:extLst>
        </c:ser>
        <c:ser>
          <c:idx val="1"/>
          <c:order val="1"/>
          <c:tx>
            <c:strRef>
              <c:f>Sheet1!$C$1</c:f>
              <c:strCache>
                <c:ptCount val="1"/>
                <c:pt idx="0">
                  <c:v>St. Joseph</c:v>
                </c:pt>
              </c:strCache>
            </c:strRef>
          </c:tx>
          <c:spPr>
            <a:solidFill>
              <a:srgbClr val="FFC000"/>
            </a:solidFill>
            <a:ln>
              <a:solidFill>
                <a:schemeClr val="tx2"/>
              </a:solidFill>
            </a:ln>
          </c:spPr>
          <c:invertIfNegative val="0"/>
          <c:dLbls>
            <c:dLbl>
              <c:idx val="2"/>
              <c:layout>
                <c:manualLayout>
                  <c:x val="-5.8920122337153052E-3"/>
                  <c:y val="-1.2800939318218347E-3"/>
                </c:manualLayout>
              </c:layout>
              <c:spPr/>
              <c:txPr>
                <a:bodyPr/>
                <a:lstStyle/>
                <a:p>
                  <a:pPr>
                    <a:defRPr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0A-44F6-80CD-F6083594E62C}"/>
                </c:ext>
              </c:extLst>
            </c:dLbl>
            <c:spPr>
              <a:noFill/>
              <a:ln w="25316">
                <a:noFill/>
              </a:ln>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Surveys Completed</c:v>
                </c:pt>
                <c:pt idx="1">
                  <c:v>Older adult/Caregivers</c:v>
                </c:pt>
                <c:pt idx="2">
                  <c:v>Providers/Communty Leaders</c:v>
                </c:pt>
              </c:strCache>
            </c:strRef>
          </c:cat>
          <c:val>
            <c:numRef>
              <c:f>Sheet1!$C$2:$C$4</c:f>
              <c:numCache>
                <c:formatCode>General</c:formatCode>
                <c:ptCount val="3"/>
                <c:pt idx="0">
                  <c:v>144</c:v>
                </c:pt>
                <c:pt idx="1">
                  <c:v>119</c:v>
                </c:pt>
                <c:pt idx="2">
                  <c:v>25</c:v>
                </c:pt>
              </c:numCache>
            </c:numRef>
          </c:val>
          <c:extLst>
            <c:ext xmlns:c16="http://schemas.microsoft.com/office/drawing/2014/chart" uri="{C3380CC4-5D6E-409C-BE32-E72D297353CC}">
              <c16:uniqueId val="{00000004-DF0A-44F6-80CD-F6083594E62C}"/>
            </c:ext>
          </c:extLst>
        </c:ser>
        <c:ser>
          <c:idx val="2"/>
          <c:order val="2"/>
          <c:tx>
            <c:strRef>
              <c:f>Sheet1!$D$1</c:f>
              <c:strCache>
                <c:ptCount val="1"/>
                <c:pt idx="0">
                  <c:v>Other</c:v>
                </c:pt>
              </c:strCache>
            </c:strRef>
          </c:tx>
          <c:spPr>
            <a:ln>
              <a:solidFill>
                <a:schemeClr val="tx2"/>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9495-4CF7-AF77-6A7065C8F82E}"/>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Surveys Completed</c:v>
                </c:pt>
                <c:pt idx="1">
                  <c:v>Older adult/Caregivers</c:v>
                </c:pt>
                <c:pt idx="2">
                  <c:v>Providers/Communty Leaders</c:v>
                </c:pt>
              </c:strCache>
            </c:strRef>
          </c:cat>
          <c:val>
            <c:numRef>
              <c:f>Sheet1!$D$2:$D$4</c:f>
              <c:numCache>
                <c:formatCode>General</c:formatCode>
                <c:ptCount val="3"/>
                <c:pt idx="0">
                  <c:v>17</c:v>
                </c:pt>
                <c:pt idx="1">
                  <c:v>16</c:v>
                </c:pt>
                <c:pt idx="2">
                  <c:v>1</c:v>
                </c:pt>
              </c:numCache>
            </c:numRef>
          </c:val>
          <c:extLst>
            <c:ext xmlns:c16="http://schemas.microsoft.com/office/drawing/2014/chart" uri="{C3380CC4-5D6E-409C-BE32-E72D297353CC}">
              <c16:uniqueId val="{00000005-DF0A-44F6-80CD-F6083594E62C}"/>
            </c:ext>
          </c:extLst>
        </c:ser>
        <c:dLbls>
          <c:showLegendKey val="0"/>
          <c:showVal val="0"/>
          <c:showCatName val="0"/>
          <c:showSerName val="0"/>
          <c:showPercent val="0"/>
          <c:showBubbleSize val="0"/>
        </c:dLbls>
        <c:gapWidth val="219"/>
        <c:overlap val="100"/>
        <c:axId val="2113389584"/>
        <c:axId val="1"/>
      </c:barChart>
      <c:catAx>
        <c:axId val="2113389584"/>
        <c:scaling>
          <c:orientation val="minMax"/>
        </c:scaling>
        <c:delete val="0"/>
        <c:axPos val="b"/>
        <c:numFmt formatCode="General" sourceLinked="1"/>
        <c:majorTickMark val="none"/>
        <c:minorTickMark val="none"/>
        <c:tickLblPos val="nextTo"/>
        <c:txPr>
          <a:bodyPr rot="-60000000" vert="horz"/>
          <a:lstStyle/>
          <a:p>
            <a:pPr>
              <a:defRPr sz="2000" b="1">
                <a:solidFill>
                  <a:schemeClr val="tx2"/>
                </a:solidFill>
              </a:defRPr>
            </a:pPr>
            <a:endParaRPr lang="en-US"/>
          </a:p>
        </c:txPr>
        <c:crossAx val="1"/>
        <c:crosses val="autoZero"/>
        <c:auto val="1"/>
        <c:lblAlgn val="ctr"/>
        <c:lblOffset val="100"/>
        <c:noMultiLvlLbl val="0"/>
      </c:catAx>
      <c:valAx>
        <c:axId val="1"/>
        <c:scaling>
          <c:orientation val="minMax"/>
          <c:min val="0"/>
        </c:scaling>
        <c:delete val="0"/>
        <c:axPos val="l"/>
        <c:majorGridlines/>
        <c:numFmt formatCode="General" sourceLinked="1"/>
        <c:majorTickMark val="none"/>
        <c:minorTickMark val="none"/>
        <c:tickLblPos val="nextTo"/>
        <c:txPr>
          <a:bodyPr rot="-60000000" vert="horz"/>
          <a:lstStyle/>
          <a:p>
            <a:pPr>
              <a:defRPr b="1">
                <a:solidFill>
                  <a:schemeClr val="tx2"/>
                </a:solidFill>
              </a:defRPr>
            </a:pPr>
            <a:endParaRPr lang="en-US"/>
          </a:p>
        </c:txPr>
        <c:crossAx val="2113389584"/>
        <c:crosses val="autoZero"/>
        <c:crossBetween val="between"/>
        <c:majorUnit val="100"/>
      </c:valAx>
      <c:spPr>
        <a:noFill/>
        <a:ln w="25372">
          <a:noFill/>
        </a:ln>
      </c:spPr>
    </c:plotArea>
    <c:legend>
      <c:legendPos val="b"/>
      <c:overlay val="0"/>
      <c:txPr>
        <a:bodyPr rot="0" vert="horz"/>
        <a:lstStyle/>
        <a:p>
          <a:pPr>
            <a:defRPr sz="2400" b="1">
              <a:solidFill>
                <a:schemeClr val="tx2"/>
              </a:solidFill>
            </a:defRPr>
          </a:pPr>
          <a:endParaRPr lang="en-US"/>
        </a:p>
      </c:txPr>
    </c:legend>
    <c:plotVisOnly val="1"/>
    <c:dispBlanksAs val="gap"/>
    <c:showDLblsOverMax val="0"/>
  </c:chart>
  <c:txPr>
    <a:bodyPr/>
    <a:lstStyle/>
    <a:p>
      <a:pPr>
        <a:defRPr sz="1794"/>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mn-lt"/>
                <a:ea typeface="+mn-ea"/>
                <a:cs typeface="+mn-cs"/>
              </a:defRPr>
            </a:pPr>
            <a:r>
              <a:rPr lang="en-US" sz="2000" b="1" dirty="0">
                <a:solidFill>
                  <a:schemeClr val="tx2"/>
                </a:solidFill>
              </a:rPr>
              <a:t>Priority</a:t>
            </a:r>
            <a:r>
              <a:rPr lang="en-US" sz="2000" b="1" baseline="0" dirty="0">
                <a:solidFill>
                  <a:schemeClr val="tx2"/>
                </a:solidFill>
              </a:rPr>
              <a:t> of Services Offered</a:t>
            </a:r>
            <a:endParaRPr lang="en-US" sz="2000" b="1" dirty="0">
              <a:solidFill>
                <a:schemeClr val="tx2"/>
              </a:solidFill>
            </a:endParaRPr>
          </a:p>
        </c:rich>
      </c:tx>
      <c:overlay val="0"/>
      <c:spPr>
        <a:noFill/>
        <a:ln w="25362">
          <a:noFill/>
        </a:ln>
      </c:spPr>
    </c:title>
    <c:autoTitleDeleted val="0"/>
    <c:plotArea>
      <c:layout>
        <c:manualLayout>
          <c:layoutTarget val="inner"/>
          <c:xMode val="edge"/>
          <c:yMode val="edge"/>
          <c:x val="6.7786781311052383E-2"/>
          <c:y val="0.10709436364391182"/>
          <c:w val="0.92008198180470779"/>
          <c:h val="0.47452462993971095"/>
        </c:manualLayout>
      </c:layout>
      <c:barChart>
        <c:barDir val="col"/>
        <c:grouping val="stacked"/>
        <c:varyColors val="0"/>
        <c:ser>
          <c:idx val="0"/>
          <c:order val="0"/>
          <c:tx>
            <c:strRef>
              <c:f>Sheet1!$B$1</c:f>
              <c:strCache>
                <c:ptCount val="1"/>
                <c:pt idx="0">
                  <c:v>Weighted Average</c:v>
                </c:pt>
              </c:strCache>
            </c:strRef>
          </c:tx>
          <c:spPr>
            <a:solidFill>
              <a:srgbClr val="87A91B"/>
            </a:solidFill>
            <a:ln w="25362">
              <a:solidFill>
                <a:schemeClr val="tx2"/>
              </a:solidFill>
            </a:ln>
          </c:spPr>
          <c:invertIfNegative val="0"/>
          <c:dLbls>
            <c:dLbl>
              <c:idx val="0"/>
              <c:layout>
                <c:manualLayout>
                  <c:x val="-1.0109247287312568E-17"/>
                  <c:y val="-0.243702401874633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CB-46BA-BF23-A1BBEA9AF0DF}"/>
                </c:ext>
              </c:extLst>
            </c:dLbl>
            <c:dLbl>
              <c:idx val="1"/>
              <c:layout>
                <c:manualLayout>
                  <c:x val="-1.1028397167490787E-3"/>
                  <c:y val="-0.248388986526069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CB-46BA-BF23-A1BBEA9AF0DF}"/>
                </c:ext>
              </c:extLst>
            </c:dLbl>
            <c:dLbl>
              <c:idx val="2"/>
              <c:layout>
                <c:manualLayout>
                  <c:x val="-4.0436989149250273E-17"/>
                  <c:y val="-0.25307557117750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CB-46BA-BF23-A1BBEA9AF0DF}"/>
                </c:ext>
              </c:extLst>
            </c:dLbl>
            <c:dLbl>
              <c:idx val="3"/>
              <c:layout>
                <c:manualLayout>
                  <c:x val="0"/>
                  <c:y val="-0.248388986526069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CB-46BA-BF23-A1BBEA9AF0DF}"/>
                </c:ext>
              </c:extLst>
            </c:dLbl>
            <c:dLbl>
              <c:idx val="4"/>
              <c:layout>
                <c:manualLayout>
                  <c:x val="-1.1028397167490787E-3"/>
                  <c:y val="-0.25307557117750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CB-46BA-BF23-A1BBEA9AF0DF}"/>
                </c:ext>
              </c:extLst>
            </c:dLbl>
            <c:dLbl>
              <c:idx val="5"/>
              <c:layout>
                <c:manualLayout>
                  <c:x val="0"/>
                  <c:y val="-0.26010544815465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CB-46BA-BF23-A1BBEA9AF0DF}"/>
                </c:ext>
              </c:extLst>
            </c:dLbl>
            <c:dLbl>
              <c:idx val="6"/>
              <c:layout>
                <c:manualLayout>
                  <c:x val="-1.1028397167490787E-3"/>
                  <c:y val="-0.257762155828939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CB-46BA-BF23-A1BBEA9AF0DF}"/>
                </c:ext>
              </c:extLst>
            </c:dLbl>
            <c:dLbl>
              <c:idx val="7"/>
              <c:layout>
                <c:manualLayout>
                  <c:x val="0"/>
                  <c:y val="-0.21323960164030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CB-46BA-BF23-A1BBEA9AF0DF}"/>
                </c:ext>
              </c:extLst>
            </c:dLbl>
            <c:dLbl>
              <c:idx val="8"/>
              <c:layout>
                <c:manualLayout>
                  <c:x val="-1.1028397167490787E-3"/>
                  <c:y val="-0.20855301698886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CB-46BA-BF23-A1BBEA9AF0DF}"/>
                </c:ext>
              </c:extLst>
            </c:dLbl>
            <c:dLbl>
              <c:idx val="9"/>
              <c:layout>
                <c:manualLayout>
                  <c:x val="0"/>
                  <c:y val="-0.215582893966022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CB-46BA-BF23-A1BBEA9AF0DF}"/>
                </c:ext>
              </c:extLst>
            </c:dLbl>
            <c:dLbl>
              <c:idx val="10"/>
              <c:layout>
                <c:manualLayout>
                  <c:x val="-1.6174795659700109E-16"/>
                  <c:y val="-0.215582893966022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CB-46BA-BF23-A1BBEA9AF0DF}"/>
                </c:ext>
              </c:extLst>
            </c:dLbl>
            <c:dLbl>
              <c:idx val="11"/>
              <c:layout>
                <c:manualLayout>
                  <c:x val="-1.1028397167489978E-3"/>
                  <c:y val="-0.22026947861745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CB-46BA-BF23-A1BBEA9AF0DF}"/>
                </c:ext>
              </c:extLst>
            </c:dLbl>
            <c:dLbl>
              <c:idx val="12"/>
              <c:layout>
                <c:manualLayout>
                  <c:x val="-1.1028397167490787E-3"/>
                  <c:y val="-0.2179261862917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CB-46BA-BF23-A1BBEA9AF0DF}"/>
                </c:ext>
              </c:extLst>
            </c:dLbl>
            <c:dLbl>
              <c:idx val="13"/>
              <c:layout>
                <c:manualLayout>
                  <c:x val="0"/>
                  <c:y val="-0.2155828939660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CB-46BA-BF23-A1BBEA9AF0DF}"/>
                </c:ext>
              </c:extLst>
            </c:dLbl>
            <c:dLbl>
              <c:idx val="14"/>
              <c:layout>
                <c:manualLayout>
                  <c:x val="-2.2056794334981574E-3"/>
                  <c:y val="-0.217926186291739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CB-46BA-BF23-A1BBEA9AF0DF}"/>
                </c:ext>
              </c:extLst>
            </c:dLbl>
            <c:dLbl>
              <c:idx val="15"/>
              <c:layout>
                <c:manualLayout>
                  <c:x val="1.1028397167490787E-3"/>
                  <c:y val="-0.215582893966022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ECB-46BA-BF23-A1BBEA9AF0DF}"/>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Home delivered meals</c:v>
                </c:pt>
                <c:pt idx="1">
                  <c:v>Transportation within county</c:v>
                </c:pt>
                <c:pt idx="2">
                  <c:v>Personal Emergency Response System</c:v>
                </c:pt>
                <c:pt idx="3">
                  <c:v>Homemaker Services</c:v>
                </c:pt>
                <c:pt idx="4">
                  <c:v>Care management/In-home assessment &amp; monitoring</c:v>
                </c:pt>
                <c:pt idx="5">
                  <c:v>MMAP</c:v>
                </c:pt>
                <c:pt idx="6">
                  <c:v>Personal Care</c:v>
                </c:pt>
                <c:pt idx="7">
                  <c:v>Chore Services</c:v>
                </c:pt>
                <c:pt idx="8">
                  <c:v>Friendly Reassurance</c:v>
                </c:pt>
                <c:pt idx="9">
                  <c:v>Respite Care</c:v>
                </c:pt>
                <c:pt idx="10">
                  <c:v>Transportation out of county</c:v>
                </c:pt>
                <c:pt idx="11">
                  <c:v>Congregate Meals</c:v>
                </c:pt>
                <c:pt idx="12">
                  <c:v>Caregiver supplemental services</c:v>
                </c:pt>
                <c:pt idx="13">
                  <c:v>Abuse, Neglect, Exploitation, Awareness &amp; Prevention Programming</c:v>
                </c:pt>
                <c:pt idx="14">
                  <c:v>Information &amp; Assistance</c:v>
                </c:pt>
                <c:pt idx="15">
                  <c:v>Medication Management</c:v>
                </c:pt>
              </c:strCache>
            </c:strRef>
          </c:cat>
          <c:val>
            <c:numRef>
              <c:f>Sheet1!$B$2:$B$17</c:f>
              <c:numCache>
                <c:formatCode>General</c:formatCode>
                <c:ptCount val="16"/>
                <c:pt idx="0">
                  <c:v>3.39</c:v>
                </c:pt>
                <c:pt idx="1">
                  <c:v>3.27</c:v>
                </c:pt>
                <c:pt idx="2">
                  <c:v>3.22</c:v>
                </c:pt>
                <c:pt idx="3">
                  <c:v>3.22</c:v>
                </c:pt>
                <c:pt idx="4">
                  <c:v>3.18</c:v>
                </c:pt>
                <c:pt idx="5">
                  <c:v>3.09</c:v>
                </c:pt>
                <c:pt idx="6">
                  <c:v>3.15</c:v>
                </c:pt>
                <c:pt idx="7">
                  <c:v>3.04</c:v>
                </c:pt>
                <c:pt idx="8">
                  <c:v>3</c:v>
                </c:pt>
                <c:pt idx="9">
                  <c:v>2.99</c:v>
                </c:pt>
                <c:pt idx="10">
                  <c:v>2.97</c:v>
                </c:pt>
                <c:pt idx="11">
                  <c:v>2.87</c:v>
                </c:pt>
                <c:pt idx="12">
                  <c:v>2.85</c:v>
                </c:pt>
                <c:pt idx="13">
                  <c:v>2.8</c:v>
                </c:pt>
                <c:pt idx="14">
                  <c:v>2.82</c:v>
                </c:pt>
                <c:pt idx="15">
                  <c:v>2.79</c:v>
                </c:pt>
              </c:numCache>
            </c:numRef>
          </c:val>
          <c:extLst>
            <c:ext xmlns:c16="http://schemas.microsoft.com/office/drawing/2014/chart" uri="{C3380CC4-5D6E-409C-BE32-E72D297353CC}">
              <c16:uniqueId val="{00000000-CAEC-4A75-9CDC-B751012C6F5F}"/>
            </c:ext>
          </c:extLst>
        </c:ser>
        <c:dLbls>
          <c:showLegendKey val="0"/>
          <c:showVal val="0"/>
          <c:showCatName val="0"/>
          <c:showSerName val="0"/>
          <c:showPercent val="0"/>
          <c:showBubbleSize val="0"/>
        </c:dLbls>
        <c:gapWidth val="103"/>
        <c:overlap val="100"/>
        <c:axId val="990930976"/>
        <c:axId val="1"/>
      </c:barChart>
      <c:catAx>
        <c:axId val="990930976"/>
        <c:scaling>
          <c:orientation val="minMax"/>
        </c:scaling>
        <c:delete val="0"/>
        <c:axPos val="b"/>
        <c:numFmt formatCode="General" sourceLinked="1"/>
        <c:majorTickMark val="none"/>
        <c:minorTickMark val="none"/>
        <c:tickLblPos val="nextTo"/>
        <c:spPr>
          <a:noFill/>
          <a:ln w="9503"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03" cap="flat" cmpd="sng" algn="ctr">
              <a:solidFill>
                <a:schemeClr val="tx2"/>
              </a:solidFill>
              <a:round/>
            </a:ln>
            <a:effectLst/>
          </c:spPr>
        </c:majorGridlines>
        <c:numFmt formatCode="General" sourceLinked="1"/>
        <c:majorTickMark val="none"/>
        <c:minorTickMark val="none"/>
        <c:tickLblPos val="nextTo"/>
        <c:spPr>
          <a:ln w="6341">
            <a:noFill/>
          </a:ln>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990930976"/>
        <c:crosses val="autoZero"/>
        <c:crossBetween val="between"/>
      </c:valAx>
      <c:spPr>
        <a:noFill/>
        <a:ln w="25362">
          <a:noFill/>
        </a:ln>
      </c:spPr>
    </c:plotArea>
    <c:legend>
      <c:legendPos val="b"/>
      <c:overlay val="0"/>
      <c:spPr>
        <a:noFill/>
        <a:ln w="25362">
          <a:noFill/>
        </a:ln>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2"/>
                </a:solidFill>
                <a:latin typeface="+mn-lt"/>
                <a:ea typeface="+mn-ea"/>
                <a:cs typeface="+mn-cs"/>
              </a:defRPr>
            </a:pPr>
            <a:r>
              <a:rPr lang="en-US" sz="2400" b="1" dirty="0">
                <a:solidFill>
                  <a:schemeClr val="tx2"/>
                </a:solidFill>
              </a:rPr>
              <a:t>Priority</a:t>
            </a:r>
            <a:r>
              <a:rPr lang="en-US" sz="2400" b="1" baseline="0" dirty="0">
                <a:solidFill>
                  <a:schemeClr val="tx2"/>
                </a:solidFill>
              </a:rPr>
              <a:t> of Services Offered</a:t>
            </a:r>
            <a:endParaRPr lang="en-US" sz="2400" b="1" dirty="0">
              <a:solidFill>
                <a:schemeClr val="tx2"/>
              </a:solidFill>
            </a:endParaRPr>
          </a:p>
        </c:rich>
      </c:tx>
      <c:overlay val="0"/>
      <c:spPr>
        <a:noFill/>
        <a:ln w="25362">
          <a:noFill/>
        </a:ln>
      </c:spPr>
    </c:title>
    <c:autoTitleDeleted val="0"/>
    <c:plotArea>
      <c:layout/>
      <c:barChart>
        <c:barDir val="col"/>
        <c:grouping val="stacked"/>
        <c:varyColors val="0"/>
        <c:ser>
          <c:idx val="0"/>
          <c:order val="0"/>
          <c:tx>
            <c:strRef>
              <c:f>Sheet1!$B$1</c:f>
              <c:strCache>
                <c:ptCount val="1"/>
                <c:pt idx="0">
                  <c:v>Weighted Average</c:v>
                </c:pt>
              </c:strCache>
            </c:strRef>
          </c:tx>
          <c:spPr>
            <a:solidFill>
              <a:srgbClr val="00B0F0"/>
            </a:solidFill>
            <a:ln w="25362">
              <a:solidFill>
                <a:schemeClr val="tx2"/>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4F-476C-B4C9-6A82DBE5D2A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4F-476C-B4C9-6A82DBE5D2A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4F-476C-B4C9-6A82DBE5D2A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4F-476C-B4C9-6A82DBE5D2A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F-476C-B4C9-6A82DBE5D2A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4F-476C-B4C9-6A82DBE5D2A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4F-476C-B4C9-6A82DBE5D2A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4F-476C-B4C9-6A82DBE5D2A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4F-476C-B4C9-6A82DBE5D2A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4F-476C-B4C9-6A82DBE5D2AF}"/>
                </c:ext>
              </c:extLst>
            </c:dLbl>
            <c:spPr>
              <a:noFill/>
              <a:ln>
                <a:noFill/>
              </a:ln>
              <a:effectLst/>
            </c:spPr>
            <c:txPr>
              <a:bodyPr wrap="square" lIns="38100" tIns="19050" rIns="38100" bIns="19050" anchor="ctr">
                <a:spAutoFit/>
              </a:bodyPr>
              <a:lstStyle/>
              <a:p>
                <a:pPr>
                  <a:defRPr sz="16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Sheet1!$A$2:$A$20</c:f>
              <c:strCache>
                <c:ptCount val="10"/>
                <c:pt idx="0">
                  <c:v>Home delivered meals</c:v>
                </c:pt>
                <c:pt idx="1">
                  <c:v>Personal Emergency Response System</c:v>
                </c:pt>
                <c:pt idx="2">
                  <c:v>Personal Care</c:v>
                </c:pt>
                <c:pt idx="3">
                  <c:v>Care management/In-home assessment &amp; monitoring</c:v>
                </c:pt>
                <c:pt idx="4">
                  <c:v>MMAP</c:v>
                </c:pt>
                <c:pt idx="5">
                  <c:v>Medication Management</c:v>
                </c:pt>
                <c:pt idx="6">
                  <c:v>Respite Care</c:v>
                </c:pt>
                <c:pt idx="7">
                  <c:v>Caregiver education, support &amp; training</c:v>
                </c:pt>
                <c:pt idx="8">
                  <c:v>Home repair</c:v>
                </c:pt>
                <c:pt idx="9">
                  <c:v>Transportation within county</c:v>
                </c:pt>
              </c:strCache>
            </c:strRef>
          </c:cat>
          <c:val>
            <c:numRef>
              <c:f>Sheet1!$B$2:$B$20</c:f>
              <c:numCache>
                <c:formatCode>General</c:formatCode>
                <c:ptCount val="10"/>
                <c:pt idx="0">
                  <c:v>3.77</c:v>
                </c:pt>
                <c:pt idx="1">
                  <c:v>3.64</c:v>
                </c:pt>
                <c:pt idx="2">
                  <c:v>3.49</c:v>
                </c:pt>
                <c:pt idx="3">
                  <c:v>3.45</c:v>
                </c:pt>
                <c:pt idx="4">
                  <c:v>3.51</c:v>
                </c:pt>
                <c:pt idx="5">
                  <c:v>3.47</c:v>
                </c:pt>
                <c:pt idx="6">
                  <c:v>3.43</c:v>
                </c:pt>
                <c:pt idx="7">
                  <c:v>3.3</c:v>
                </c:pt>
                <c:pt idx="8">
                  <c:v>3.26</c:v>
                </c:pt>
                <c:pt idx="9">
                  <c:v>3.57</c:v>
                </c:pt>
              </c:numCache>
            </c:numRef>
          </c:val>
          <c:extLst>
            <c:ext xmlns:c16="http://schemas.microsoft.com/office/drawing/2014/chart" uri="{C3380CC4-5D6E-409C-BE32-E72D297353CC}">
              <c16:uniqueId val="{00000000-09A4-4F29-9C90-9FE448B292B7}"/>
            </c:ext>
          </c:extLst>
        </c:ser>
        <c:dLbls>
          <c:showLegendKey val="0"/>
          <c:showVal val="0"/>
          <c:showCatName val="0"/>
          <c:showSerName val="0"/>
          <c:showPercent val="0"/>
          <c:showBubbleSize val="0"/>
        </c:dLbls>
        <c:gapWidth val="68"/>
        <c:overlap val="100"/>
        <c:axId val="411927840"/>
        <c:axId val="1"/>
      </c:barChart>
      <c:catAx>
        <c:axId val="411927840"/>
        <c:scaling>
          <c:orientation val="minMax"/>
        </c:scaling>
        <c:delete val="0"/>
        <c:axPos val="b"/>
        <c:numFmt formatCode="General" sourceLinked="1"/>
        <c:majorTickMark val="none"/>
        <c:minorTickMark val="none"/>
        <c:tickLblPos val="nextTo"/>
        <c:spPr>
          <a:noFill/>
          <a:ln w="9503"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03" cap="flat" cmpd="sng" algn="ctr">
              <a:solidFill>
                <a:schemeClr val="tx2"/>
              </a:solidFill>
              <a:round/>
            </a:ln>
            <a:effectLst/>
          </c:spPr>
        </c:majorGridlines>
        <c:numFmt formatCode="General" sourceLinked="1"/>
        <c:majorTickMark val="none"/>
        <c:minorTickMark val="none"/>
        <c:tickLblPos val="nextTo"/>
        <c:spPr>
          <a:ln w="6341">
            <a:noFill/>
          </a:ln>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411927840"/>
        <c:crosses val="autoZero"/>
        <c:crossBetween val="between"/>
      </c:valAx>
      <c:spPr>
        <a:noFill/>
        <a:ln w="25362">
          <a:noFill/>
        </a:ln>
      </c:spPr>
    </c:plotArea>
    <c:legend>
      <c:legendPos val="b"/>
      <c:layout>
        <c:manualLayout>
          <c:xMode val="edge"/>
          <c:yMode val="edge"/>
          <c:x val="0.23538078221459846"/>
          <c:y val="0.87123026694833883"/>
          <c:w val="0.24535233773090359"/>
          <c:h val="6.541092119582613E-2"/>
        </c:manualLayout>
      </c:layout>
      <c:overlay val="0"/>
      <c:spPr>
        <a:noFill/>
        <a:ln w="25362">
          <a:noFill/>
        </a:ln>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786356109593907E-2"/>
          <c:y val="6.1316672087911896E-2"/>
          <c:w val="0.9397007623294894"/>
          <c:h val="0.66902798448235501"/>
        </c:manualLayout>
      </c:layout>
      <c:barChart>
        <c:barDir val="col"/>
        <c:grouping val="clustered"/>
        <c:varyColors val="0"/>
        <c:ser>
          <c:idx val="0"/>
          <c:order val="0"/>
          <c:tx>
            <c:strRef>
              <c:f>Sheet1!$B$1</c:f>
              <c:strCache>
                <c:ptCount val="1"/>
                <c:pt idx="0">
                  <c:v>Services and Support Needs</c:v>
                </c:pt>
              </c:strCache>
            </c:strRef>
          </c:tx>
          <c:spPr>
            <a:ln>
              <a:solidFill>
                <a:schemeClr val="tx2"/>
              </a:solidFill>
            </a:ln>
          </c:spPr>
          <c:invertIfNegative val="0"/>
          <c:dPt>
            <c:idx val="0"/>
            <c:invertIfNegative val="0"/>
            <c:bubble3D val="0"/>
            <c:spPr>
              <a:solidFill>
                <a:schemeClr val="accent6"/>
              </a:solidFill>
              <a:ln>
                <a:solidFill>
                  <a:schemeClr val="tx2"/>
                </a:solidFill>
              </a:ln>
            </c:spPr>
            <c:extLst>
              <c:ext xmlns:c16="http://schemas.microsoft.com/office/drawing/2014/chart" uri="{C3380CC4-5D6E-409C-BE32-E72D297353CC}">
                <c16:uniqueId val="{00000000-F0C2-4986-A019-C77CA137234E}"/>
              </c:ext>
            </c:extLst>
          </c:dPt>
          <c:dPt>
            <c:idx val="1"/>
            <c:invertIfNegative val="0"/>
            <c:bubble3D val="0"/>
            <c:spPr>
              <a:solidFill>
                <a:schemeClr val="accent2"/>
              </a:solidFill>
              <a:ln>
                <a:solidFill>
                  <a:schemeClr val="tx2"/>
                </a:solidFill>
              </a:ln>
            </c:spPr>
            <c:extLst>
              <c:ext xmlns:c16="http://schemas.microsoft.com/office/drawing/2014/chart" uri="{C3380CC4-5D6E-409C-BE32-E72D297353CC}">
                <c16:uniqueId val="{00000001-F0C2-4986-A019-C77CA137234E}"/>
              </c:ext>
            </c:extLst>
          </c:dPt>
          <c:dPt>
            <c:idx val="2"/>
            <c:invertIfNegative val="0"/>
            <c:bubble3D val="0"/>
            <c:spPr>
              <a:solidFill>
                <a:schemeClr val="accent5"/>
              </a:solidFill>
              <a:ln>
                <a:solidFill>
                  <a:schemeClr val="tx2"/>
                </a:solidFill>
              </a:ln>
            </c:spPr>
            <c:extLst>
              <c:ext xmlns:c16="http://schemas.microsoft.com/office/drawing/2014/chart" uri="{C3380CC4-5D6E-409C-BE32-E72D297353CC}">
                <c16:uniqueId val="{00000002-F0C2-4986-A019-C77CA137234E}"/>
              </c:ext>
            </c:extLst>
          </c:dPt>
          <c:dPt>
            <c:idx val="3"/>
            <c:invertIfNegative val="0"/>
            <c:bubble3D val="0"/>
            <c:spPr>
              <a:solidFill>
                <a:schemeClr val="accent1"/>
              </a:solidFill>
              <a:ln>
                <a:solidFill>
                  <a:schemeClr val="tx2"/>
                </a:solidFill>
              </a:ln>
            </c:spPr>
            <c:extLst>
              <c:ext xmlns:c16="http://schemas.microsoft.com/office/drawing/2014/chart" uri="{C3380CC4-5D6E-409C-BE32-E72D297353CC}">
                <c16:uniqueId val="{00000003-F0C2-4986-A019-C77CA137234E}"/>
              </c:ext>
            </c:extLst>
          </c:dPt>
          <c:dPt>
            <c:idx val="4"/>
            <c:invertIfNegative val="0"/>
            <c:bubble3D val="0"/>
            <c:spPr>
              <a:solidFill>
                <a:schemeClr val="accent3"/>
              </a:solidFill>
              <a:ln>
                <a:solidFill>
                  <a:schemeClr val="tx2"/>
                </a:solidFill>
              </a:ln>
            </c:spPr>
            <c:extLst>
              <c:ext xmlns:c16="http://schemas.microsoft.com/office/drawing/2014/chart" uri="{C3380CC4-5D6E-409C-BE32-E72D297353CC}">
                <c16:uniqueId val="{00000004-F0C2-4986-A019-C77CA137234E}"/>
              </c:ext>
            </c:extLst>
          </c:dPt>
          <c:dPt>
            <c:idx val="5"/>
            <c:invertIfNegative val="0"/>
            <c:bubble3D val="0"/>
            <c:spPr>
              <a:solidFill>
                <a:schemeClr val="accent1"/>
              </a:solidFill>
              <a:ln>
                <a:solidFill>
                  <a:schemeClr val="tx2"/>
                </a:solidFill>
              </a:ln>
            </c:spPr>
            <c:extLst>
              <c:ext xmlns:c16="http://schemas.microsoft.com/office/drawing/2014/chart" uri="{C3380CC4-5D6E-409C-BE32-E72D297353CC}">
                <c16:uniqueId val="{00000005-F0C2-4986-A019-C77CA137234E}"/>
              </c:ext>
            </c:extLst>
          </c:dPt>
          <c:dPt>
            <c:idx val="6"/>
            <c:invertIfNegative val="0"/>
            <c:bubble3D val="0"/>
            <c:spPr>
              <a:solidFill>
                <a:schemeClr val="accent2"/>
              </a:solidFill>
              <a:ln>
                <a:solidFill>
                  <a:schemeClr val="tx2"/>
                </a:solidFill>
              </a:ln>
            </c:spPr>
            <c:extLst>
              <c:ext xmlns:c16="http://schemas.microsoft.com/office/drawing/2014/chart" uri="{C3380CC4-5D6E-409C-BE32-E72D297353CC}">
                <c16:uniqueId val="{00000006-F0C2-4986-A019-C77CA137234E}"/>
              </c:ext>
            </c:extLst>
          </c:dPt>
          <c:dLbls>
            <c:dLbl>
              <c:idx val="0"/>
              <c:spPr/>
              <c:txPr>
                <a:bodyPr/>
                <a:lstStyle/>
                <a:p>
                  <a:pPr>
                    <a:defRPr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0C2-4986-A019-C77CA137234E}"/>
                </c:ext>
              </c:extLst>
            </c:dLbl>
            <c:dLbl>
              <c:idx val="2"/>
              <c:spPr/>
              <c:txPr>
                <a:bodyPr/>
                <a:lstStyle/>
                <a:p>
                  <a:pPr>
                    <a:defRPr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F0C2-4986-A019-C77CA137234E}"/>
                </c:ext>
              </c:extLst>
            </c:dLbl>
            <c:dLbl>
              <c:idx val="3"/>
              <c:spPr/>
              <c:txPr>
                <a:bodyPr/>
                <a:lstStyle/>
                <a:p>
                  <a:pPr>
                    <a:defRPr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0C2-4986-A019-C77CA137234E}"/>
                </c:ext>
              </c:extLst>
            </c:dLbl>
            <c:dLbl>
              <c:idx val="4"/>
              <c:spPr/>
              <c:txPr>
                <a:bodyPr/>
                <a:lstStyle/>
                <a:p>
                  <a:pPr>
                    <a:defRPr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0C2-4986-A019-C77CA137234E}"/>
                </c:ext>
              </c:extLst>
            </c:dLbl>
            <c:spPr>
              <a:noFill/>
              <a:ln w="25338">
                <a:noFill/>
              </a:ln>
            </c:spPr>
            <c:txPr>
              <a:bodyPr/>
              <a:lstStyle/>
              <a:p>
                <a:pPr>
                  <a:defRPr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Offer more services on the weekends/evening hours</c:v>
                </c:pt>
                <c:pt idx="1">
                  <c:v>Make people more aware of services that are available</c:v>
                </c:pt>
                <c:pt idx="2">
                  <c:v>Offer more information specific to Veteran's benefits and services</c:v>
                </c:pt>
                <c:pt idx="3">
                  <c:v>Offer more MMAP information </c:v>
                </c:pt>
                <c:pt idx="4">
                  <c:v>Offer more education programs</c:v>
                </c:pt>
              </c:strCache>
            </c:strRef>
          </c:cat>
          <c:val>
            <c:numRef>
              <c:f>Sheet1!$B$2:$B$6</c:f>
              <c:numCache>
                <c:formatCode>0.00</c:formatCode>
                <c:ptCount val="5"/>
                <c:pt idx="0">
                  <c:v>2.88</c:v>
                </c:pt>
                <c:pt idx="1">
                  <c:v>3.46</c:v>
                </c:pt>
                <c:pt idx="2">
                  <c:v>3</c:v>
                </c:pt>
                <c:pt idx="3">
                  <c:v>3.22</c:v>
                </c:pt>
                <c:pt idx="4">
                  <c:v>3.06</c:v>
                </c:pt>
              </c:numCache>
            </c:numRef>
          </c:val>
          <c:extLst>
            <c:ext xmlns:c16="http://schemas.microsoft.com/office/drawing/2014/chart" uri="{C3380CC4-5D6E-409C-BE32-E72D297353CC}">
              <c16:uniqueId val="{00000007-F0C2-4986-A019-C77CA137234E}"/>
            </c:ext>
          </c:extLst>
        </c:ser>
        <c:dLbls>
          <c:showLegendKey val="0"/>
          <c:showVal val="0"/>
          <c:showCatName val="0"/>
          <c:showSerName val="0"/>
          <c:showPercent val="0"/>
          <c:showBubbleSize val="0"/>
        </c:dLbls>
        <c:gapWidth val="150"/>
        <c:axId val="1442785823"/>
        <c:axId val="1"/>
      </c:barChart>
      <c:catAx>
        <c:axId val="1442785823"/>
        <c:scaling>
          <c:orientation val="minMax"/>
        </c:scaling>
        <c:delete val="0"/>
        <c:axPos val="b"/>
        <c:numFmt formatCode="General" sourceLinked="1"/>
        <c:majorTickMark val="out"/>
        <c:minorTickMark val="none"/>
        <c:tickLblPos val="nextTo"/>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txPr>
          <a:bodyPr/>
          <a:lstStyle/>
          <a:p>
            <a:pPr>
              <a:defRPr b="0">
                <a:solidFill>
                  <a:schemeClr val="tx2"/>
                </a:solidFill>
              </a:defRPr>
            </a:pPr>
            <a:endParaRPr lang="en-US"/>
          </a:p>
        </c:txPr>
        <c:crossAx val="1"/>
        <c:crosses val="autoZero"/>
        <c:auto val="1"/>
        <c:lblAlgn val="ctr"/>
        <c:lblOffset val="100"/>
        <c:noMultiLvlLbl val="0"/>
      </c:catAx>
      <c:valAx>
        <c:axId val="1"/>
        <c:scaling>
          <c:orientation val="minMax"/>
          <c:max val="4"/>
          <c:min val="0"/>
        </c:scaling>
        <c:delete val="0"/>
        <c:axPos val="l"/>
        <c:majorGridlines>
          <c:spPr>
            <a:ln>
              <a:solidFill>
                <a:schemeClr val="tx2"/>
              </a:solidFill>
            </a:ln>
          </c:spPr>
        </c:majorGridlines>
        <c:numFmt formatCode="#,##0" sourceLinked="0"/>
        <c:majorTickMark val="out"/>
        <c:minorTickMark val="none"/>
        <c:tickLblPos val="nextTo"/>
        <c:crossAx val="1442785823"/>
        <c:crosses val="autoZero"/>
        <c:crossBetween val="between"/>
        <c:majorUnit val="1"/>
        <c:minorUnit val="0.5"/>
      </c:valAx>
      <c:spPr>
        <a:noFill/>
        <a:ln w="25369">
          <a:noFill/>
        </a:ln>
      </c:spPr>
    </c:plotArea>
    <c:plotVisOnly val="1"/>
    <c:dispBlanksAs val="gap"/>
    <c:showDLblsOverMax val="0"/>
  </c:chart>
  <c:txPr>
    <a:bodyPr/>
    <a:lstStyle/>
    <a:p>
      <a:pPr>
        <a:defRPr sz="1796">
          <a:ln>
            <a:noFill/>
          </a:ln>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09966446175641E-2"/>
          <c:y val="7.2279747904067618E-2"/>
          <c:w val="0.63260456122209596"/>
          <c:h val="0.82144210486561753"/>
        </c:manualLayout>
      </c:layout>
      <c:barChart>
        <c:barDir val="col"/>
        <c:grouping val="clustered"/>
        <c:varyColors val="0"/>
        <c:ser>
          <c:idx val="0"/>
          <c:order val="0"/>
          <c:tx>
            <c:strRef>
              <c:f>Sheet1!$A$2</c:f>
              <c:strCache>
                <c:ptCount val="1"/>
                <c:pt idx="0">
                  <c:v>Friends or Family</c:v>
                </c:pt>
              </c:strCache>
            </c:strRef>
          </c:tx>
          <c:spPr>
            <a:solidFill>
              <a:schemeClr val="accent2"/>
            </a:solidFill>
            <a:ln>
              <a:solidFill>
                <a:schemeClr val="tx2"/>
              </a:solidFill>
            </a:ln>
          </c:spPr>
          <c:invertIfNegative val="0"/>
          <c:dPt>
            <c:idx val="1"/>
            <c:invertIfNegative val="0"/>
            <c:bubble3D val="0"/>
            <c:spPr>
              <a:solidFill>
                <a:schemeClr val="accent1"/>
              </a:solidFill>
              <a:ln>
                <a:solidFill>
                  <a:schemeClr val="tx2"/>
                </a:solidFill>
              </a:ln>
            </c:spPr>
            <c:extLst>
              <c:ext xmlns:c16="http://schemas.microsoft.com/office/drawing/2014/chart" uri="{C3380CC4-5D6E-409C-BE32-E72D297353CC}">
                <c16:uniqueId val="{00000000-FB71-4D1D-8C45-363CE27849F3}"/>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FB71-4D1D-8C45-363CE27849F3}"/>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FB71-4D1D-8C45-363CE27849F3}"/>
              </c:ext>
            </c:extLst>
          </c:dPt>
          <c:dLbls>
            <c:dLbl>
              <c:idx val="0"/>
              <c:layout>
                <c:manualLayout>
                  <c:x val="0"/>
                  <c:y val="1.8861731556137941E-2"/>
                </c:manualLayout>
              </c:layout>
              <c:spPr/>
              <c:txPr>
                <a:bodyPr/>
                <a:lstStyle/>
                <a:p>
                  <a:pPr>
                    <a:defRPr sz="1396"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71-4D1D-8C45-363CE27849F3}"/>
                </c:ext>
              </c:extLst>
            </c:dLbl>
            <c:spPr>
              <a:noFill/>
              <a:ln w="25336">
                <a:noFill/>
              </a:ln>
            </c:spPr>
            <c:txPr>
              <a:bodyPr/>
              <a:lstStyle/>
              <a:p>
                <a:pPr>
                  <a:defRPr sz="1396"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Sheet1!$B$2</c:f>
              <c:numCache>
                <c:formatCode>0.0%</c:formatCode>
                <c:ptCount val="1"/>
                <c:pt idx="0">
                  <c:v>0.71199999999999997</c:v>
                </c:pt>
              </c:numCache>
            </c:numRef>
          </c:val>
          <c:extLst>
            <c:ext xmlns:c16="http://schemas.microsoft.com/office/drawing/2014/chart" uri="{C3380CC4-5D6E-409C-BE32-E72D297353CC}">
              <c16:uniqueId val="{00000004-FB71-4D1D-8C45-363CE27849F3}"/>
            </c:ext>
          </c:extLst>
        </c:ser>
        <c:ser>
          <c:idx val="1"/>
          <c:order val="1"/>
          <c:tx>
            <c:strRef>
              <c:f>Sheet1!$A$3</c:f>
              <c:strCache>
                <c:ptCount val="1"/>
                <c:pt idx="0">
                  <c:v>Health Care Provider</c:v>
                </c:pt>
              </c:strCache>
            </c:strRef>
          </c:tx>
          <c:spPr>
            <a:solidFill>
              <a:srgbClr val="92D050"/>
            </a:solidFill>
            <a:ln>
              <a:solidFill>
                <a:schemeClr val="tx2"/>
              </a:solidFill>
            </a:ln>
          </c:spPr>
          <c:invertIfNegative val="0"/>
          <c:dLbls>
            <c:dLbl>
              <c:idx val="0"/>
              <c:layout>
                <c:manualLayout>
                  <c:x val="-1.1570462522406382E-3"/>
                  <c:y val="-2.6947755598432824E-3"/>
                </c:manualLayout>
              </c:layout>
              <c:spPr/>
              <c:txPr>
                <a:bodyPr/>
                <a:lstStyle/>
                <a:p>
                  <a:pPr>
                    <a:defRPr sz="1396"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71-4D1D-8C45-363CE27849F3}"/>
                </c:ext>
              </c:extLst>
            </c:dLbl>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Sheet1!$B$3</c:f>
              <c:numCache>
                <c:formatCode>0.0%</c:formatCode>
                <c:ptCount val="1"/>
                <c:pt idx="0">
                  <c:v>0.59689999999999999</c:v>
                </c:pt>
              </c:numCache>
            </c:numRef>
          </c:val>
          <c:extLst>
            <c:ext xmlns:c16="http://schemas.microsoft.com/office/drawing/2014/chart" uri="{C3380CC4-5D6E-409C-BE32-E72D297353CC}">
              <c16:uniqueId val="{00000006-FB71-4D1D-8C45-363CE27849F3}"/>
            </c:ext>
          </c:extLst>
        </c:ser>
        <c:ser>
          <c:idx val="2"/>
          <c:order val="2"/>
          <c:tx>
            <c:strRef>
              <c:f>Sheet1!$A$4</c:f>
              <c:strCache>
                <c:ptCount val="1"/>
                <c:pt idx="0">
                  <c:v>Service Agency </c:v>
                </c:pt>
              </c:strCache>
            </c:strRef>
          </c:tx>
          <c:spPr>
            <a:ln>
              <a:solidFill>
                <a:schemeClr val="tx2"/>
              </a:solidFill>
            </a:ln>
          </c:spPr>
          <c:invertIfNegative val="0"/>
          <c:dLbls>
            <c:spPr>
              <a:noFill/>
              <a:ln w="25336">
                <a:noFill/>
              </a:ln>
            </c:spPr>
            <c:txPr>
              <a:bodyPr/>
              <a:lstStyle/>
              <a:p>
                <a:pPr>
                  <a:defRPr sz="1396"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Sheet1!$B$4</c:f>
              <c:numCache>
                <c:formatCode>0.0%</c:formatCode>
                <c:ptCount val="1"/>
                <c:pt idx="0">
                  <c:v>0.45029999999999998</c:v>
                </c:pt>
              </c:numCache>
            </c:numRef>
          </c:val>
          <c:extLst>
            <c:ext xmlns:c16="http://schemas.microsoft.com/office/drawing/2014/chart" uri="{C3380CC4-5D6E-409C-BE32-E72D297353CC}">
              <c16:uniqueId val="{00000007-FB71-4D1D-8C45-363CE27849F3}"/>
            </c:ext>
          </c:extLst>
        </c:ser>
        <c:ser>
          <c:idx val="3"/>
          <c:order val="3"/>
          <c:tx>
            <c:strRef>
              <c:f>Sheet1!$A$5</c:f>
              <c:strCache>
                <c:ptCount val="1"/>
                <c:pt idx="0">
                  <c:v>Television</c:v>
                </c:pt>
              </c:strCache>
            </c:strRef>
          </c:tx>
          <c:spPr>
            <a:ln>
              <a:solidFill>
                <a:schemeClr val="tx2"/>
              </a:solidFill>
            </a:ln>
          </c:spPr>
          <c:invertIfNegative val="0"/>
          <c:dLbls>
            <c:spPr>
              <a:noFill/>
              <a:ln w="25336">
                <a:noFill/>
              </a:ln>
            </c:spPr>
            <c:txPr>
              <a:bodyPr/>
              <a:lstStyle/>
              <a:p>
                <a:pPr>
                  <a:defRPr sz="1396"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Sheet1!$B$5</c:f>
              <c:numCache>
                <c:formatCode>0.0%</c:formatCode>
                <c:ptCount val="1"/>
                <c:pt idx="0">
                  <c:v>0.2356</c:v>
                </c:pt>
              </c:numCache>
            </c:numRef>
          </c:val>
          <c:extLst>
            <c:ext xmlns:c16="http://schemas.microsoft.com/office/drawing/2014/chart" uri="{C3380CC4-5D6E-409C-BE32-E72D297353CC}">
              <c16:uniqueId val="{00000008-FB71-4D1D-8C45-363CE27849F3}"/>
            </c:ext>
          </c:extLst>
        </c:ser>
        <c:ser>
          <c:idx val="4"/>
          <c:order val="4"/>
          <c:tx>
            <c:strRef>
              <c:f>Sheet1!$A$6</c:f>
              <c:strCache>
                <c:ptCount val="1"/>
                <c:pt idx="0">
                  <c:v>Internet</c:v>
                </c:pt>
              </c:strCache>
            </c:strRef>
          </c:tx>
          <c:spPr>
            <a:ln>
              <a:solidFill>
                <a:schemeClr val="tx2"/>
              </a:solidFill>
            </a:ln>
          </c:spPr>
          <c:invertIfNegative val="0"/>
          <c:dLbls>
            <c:dLbl>
              <c:idx val="0"/>
              <c:layout>
                <c:manualLayout>
                  <c:x val="1.0879913426729423E-3"/>
                  <c:y val="8.0702555471193205E-3"/>
                </c:manualLayout>
              </c:layout>
              <c:spPr/>
              <c:txPr>
                <a:bodyPr/>
                <a:lstStyle/>
                <a:p>
                  <a:pPr>
                    <a:defRPr sz="1396"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1-4D1D-8C45-363CE27849F3}"/>
                </c:ext>
              </c:extLst>
            </c:dLbl>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Sheet1!$B$6</c:f>
              <c:numCache>
                <c:formatCode>0.0%</c:formatCode>
                <c:ptCount val="1"/>
                <c:pt idx="0">
                  <c:v>0.42930000000000001</c:v>
                </c:pt>
              </c:numCache>
            </c:numRef>
          </c:val>
          <c:extLst>
            <c:ext xmlns:c16="http://schemas.microsoft.com/office/drawing/2014/chart" uri="{C3380CC4-5D6E-409C-BE32-E72D297353CC}">
              <c16:uniqueId val="{0000000A-FB71-4D1D-8C45-363CE27849F3}"/>
            </c:ext>
          </c:extLst>
        </c:ser>
        <c:ser>
          <c:idx val="5"/>
          <c:order val="5"/>
          <c:tx>
            <c:strRef>
              <c:f>Sheet1!$A$7</c:f>
              <c:strCache>
                <c:ptCount val="1"/>
                <c:pt idx="0">
                  <c:v>Church/Faith Based Organization</c:v>
                </c:pt>
              </c:strCache>
            </c:strRef>
          </c:tx>
          <c:spPr>
            <a:ln>
              <a:solidFill>
                <a:schemeClr val="tx2"/>
              </a:solidFill>
            </a:ln>
          </c:spPr>
          <c:invertIfNegative val="0"/>
          <c:dLbls>
            <c:spPr>
              <a:noFill/>
              <a:ln w="25336">
                <a:noFill/>
              </a:ln>
            </c:spPr>
            <c:txPr>
              <a:bodyPr/>
              <a:lstStyle/>
              <a:p>
                <a:pPr>
                  <a:defRPr sz="1396"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Sheet1!$B$7</c:f>
              <c:numCache>
                <c:formatCode>0.0%</c:formatCode>
                <c:ptCount val="1"/>
                <c:pt idx="0">
                  <c:v>0.24079999999999999</c:v>
                </c:pt>
              </c:numCache>
            </c:numRef>
          </c:val>
          <c:extLst>
            <c:ext xmlns:c16="http://schemas.microsoft.com/office/drawing/2014/chart" uri="{C3380CC4-5D6E-409C-BE32-E72D297353CC}">
              <c16:uniqueId val="{0000000B-FB71-4D1D-8C45-363CE27849F3}"/>
            </c:ext>
          </c:extLst>
        </c:ser>
        <c:ser>
          <c:idx val="6"/>
          <c:order val="6"/>
          <c:tx>
            <c:strRef>
              <c:f>Sheet1!$A$8</c:f>
              <c:strCache>
                <c:ptCount val="1"/>
                <c:pt idx="0">
                  <c:v>Other Service Agency</c:v>
                </c:pt>
              </c:strCache>
            </c:strRef>
          </c:tx>
          <c:spPr>
            <a:ln>
              <a:solidFill>
                <a:schemeClr val="tx2"/>
              </a:solidFill>
            </a:ln>
          </c:spPr>
          <c:invertIfNegative val="0"/>
          <c:dLbls>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Sheet1!$B$8</c:f>
              <c:numCache>
                <c:formatCode>0.0%</c:formatCode>
                <c:ptCount val="1"/>
                <c:pt idx="0">
                  <c:v>0.2984</c:v>
                </c:pt>
              </c:numCache>
            </c:numRef>
          </c:val>
          <c:extLst>
            <c:ext xmlns:c16="http://schemas.microsoft.com/office/drawing/2014/chart" uri="{C3380CC4-5D6E-409C-BE32-E72D297353CC}">
              <c16:uniqueId val="{0000000C-FB71-4D1D-8C45-363CE27849F3}"/>
            </c:ext>
          </c:extLst>
        </c:ser>
        <c:ser>
          <c:idx val="7"/>
          <c:order val="7"/>
          <c:tx>
            <c:strRef>
              <c:f>Sheet1!$A$9</c:f>
              <c:strCache>
                <c:ptCount val="1"/>
                <c:pt idx="0">
                  <c:v>Health Fair/Community Event</c:v>
                </c:pt>
              </c:strCache>
            </c:strRef>
          </c:tx>
          <c:spPr>
            <a:ln>
              <a:solidFill>
                <a:schemeClr val="tx2"/>
              </a:solidFill>
            </a:ln>
          </c:spPr>
          <c:invertIfNegative val="0"/>
          <c:dLbls>
            <c:dLbl>
              <c:idx val="0"/>
              <c:layout>
                <c:manualLayout>
                  <c:x val="1.1570462522406382E-3"/>
                  <c:y val="1.886194372648357E-2"/>
                </c:manualLayout>
              </c:layout>
              <c:spPr/>
              <c:txPr>
                <a:bodyPr/>
                <a:lstStyle/>
                <a:p>
                  <a:pPr>
                    <a:defRPr sz="1396"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1-4D1D-8C45-363CE27849F3}"/>
                </c:ext>
              </c:extLst>
            </c:dLbl>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Sheet1!$B$9</c:f>
              <c:numCache>
                <c:formatCode>0.0%</c:formatCode>
                <c:ptCount val="1"/>
                <c:pt idx="0">
                  <c:v>9.4200000000000006E-2</c:v>
                </c:pt>
              </c:numCache>
            </c:numRef>
          </c:val>
          <c:extLst>
            <c:ext xmlns:c16="http://schemas.microsoft.com/office/drawing/2014/chart" uri="{C3380CC4-5D6E-409C-BE32-E72D297353CC}">
              <c16:uniqueId val="{0000000E-FB71-4D1D-8C45-363CE27849F3}"/>
            </c:ext>
          </c:extLst>
        </c:ser>
        <c:ser>
          <c:idx val="8"/>
          <c:order val="8"/>
          <c:tx>
            <c:strRef>
              <c:f>Sheet1!$A$10</c:f>
              <c:strCache>
                <c:ptCount val="1"/>
                <c:pt idx="0">
                  <c:v>Newspaper</c:v>
                </c:pt>
              </c:strCache>
            </c:strRef>
          </c:tx>
          <c:spPr>
            <a:ln>
              <a:solidFill>
                <a:schemeClr val="tx2"/>
              </a:solidFill>
            </a:ln>
          </c:spPr>
          <c:invertIfNegative val="0"/>
          <c:dLbls>
            <c:dLbl>
              <c:idx val="0"/>
              <c:layout>
                <c:manualLayout>
                  <c:x val="0"/>
                  <c:y val="1.3472816947488264E-2"/>
                </c:manualLayout>
              </c:layout>
              <c:spPr/>
              <c:txPr>
                <a:bodyPr/>
                <a:lstStyle/>
                <a:p>
                  <a:pPr>
                    <a:defRPr sz="1396" b="1"/>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71-4D1D-8C45-363CE27849F3}"/>
                </c:ext>
              </c:extLst>
            </c:dLbl>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Sheet1!$B$10</c:f>
              <c:numCache>
                <c:formatCode>0.0%</c:formatCode>
                <c:ptCount val="1"/>
                <c:pt idx="0">
                  <c:v>0.15709999999999999</c:v>
                </c:pt>
              </c:numCache>
            </c:numRef>
          </c:val>
          <c:extLst>
            <c:ext xmlns:c16="http://schemas.microsoft.com/office/drawing/2014/chart" uri="{C3380CC4-5D6E-409C-BE32-E72D297353CC}">
              <c16:uniqueId val="{00000010-FB71-4D1D-8C45-363CE27849F3}"/>
            </c:ext>
          </c:extLst>
        </c:ser>
        <c:ser>
          <c:idx val="9"/>
          <c:order val="9"/>
          <c:tx>
            <c:strRef>
              <c:f>Sheet1!$A$11</c:f>
              <c:strCache>
                <c:ptCount val="1"/>
                <c:pt idx="0">
                  <c:v>Radio</c:v>
                </c:pt>
              </c:strCache>
            </c:strRef>
          </c:tx>
          <c:spPr>
            <a:ln>
              <a:solidFill>
                <a:schemeClr val="tx2"/>
              </a:solidFill>
            </a:ln>
          </c:spPr>
          <c:invertIfNegative val="0"/>
          <c:dLbls>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Sheet1!$B$11</c:f>
              <c:numCache>
                <c:formatCode>0.0%</c:formatCode>
                <c:ptCount val="1"/>
                <c:pt idx="0">
                  <c:v>0.1099</c:v>
                </c:pt>
              </c:numCache>
            </c:numRef>
          </c:val>
          <c:extLst>
            <c:ext xmlns:c16="http://schemas.microsoft.com/office/drawing/2014/chart" uri="{C3380CC4-5D6E-409C-BE32-E72D297353CC}">
              <c16:uniqueId val="{00000011-FB71-4D1D-8C45-363CE27849F3}"/>
            </c:ext>
          </c:extLst>
        </c:ser>
        <c:ser>
          <c:idx val="10"/>
          <c:order val="10"/>
          <c:tx>
            <c:strRef>
              <c:f>Sheet1!$A$12</c:f>
              <c:strCache>
                <c:ptCount val="1"/>
                <c:pt idx="0">
                  <c:v>Community Groups/Clubs</c:v>
                </c:pt>
              </c:strCache>
            </c:strRef>
          </c:tx>
          <c:spPr>
            <a:ln>
              <a:solidFill>
                <a:schemeClr val="tx2"/>
              </a:solidFill>
            </a:ln>
          </c:spPr>
          <c:invertIfNegative val="0"/>
          <c:dLbls>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Sheet1!$B$12</c:f>
              <c:numCache>
                <c:formatCode>0.0%</c:formatCode>
                <c:ptCount val="1"/>
                <c:pt idx="0">
                  <c:v>0.1414</c:v>
                </c:pt>
              </c:numCache>
            </c:numRef>
          </c:val>
          <c:extLst>
            <c:ext xmlns:c16="http://schemas.microsoft.com/office/drawing/2014/chart" uri="{C3380CC4-5D6E-409C-BE32-E72D297353CC}">
              <c16:uniqueId val="{00000012-FB71-4D1D-8C45-363CE27849F3}"/>
            </c:ext>
          </c:extLst>
        </c:ser>
        <c:ser>
          <c:idx val="11"/>
          <c:order val="11"/>
          <c:tx>
            <c:strRef>
              <c:f>Sheet1!$A$13</c:f>
              <c:strCache>
                <c:ptCount val="1"/>
                <c:pt idx="0">
                  <c:v>Social Media</c:v>
                </c:pt>
              </c:strCache>
            </c:strRef>
          </c:tx>
          <c:spPr>
            <a:ln>
              <a:solidFill>
                <a:schemeClr val="tx2"/>
              </a:solidFill>
            </a:ln>
          </c:spPr>
          <c:invertIfNegative val="0"/>
          <c:dLbls>
            <c:spPr>
              <a:noFill/>
              <a:ln w="25336">
                <a:noFill/>
              </a:ln>
            </c:spPr>
            <c:txPr>
              <a:bodyPr/>
              <a:lstStyle/>
              <a:p>
                <a:pPr>
                  <a:defRPr sz="1396"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Sources of Info</c:v>
                </c:pt>
              </c:strCache>
            </c:strRef>
          </c:cat>
          <c:val>
            <c:numRef>
              <c:f>Sheet1!$B$13</c:f>
              <c:numCache>
                <c:formatCode>0.0%</c:formatCode>
                <c:ptCount val="1"/>
                <c:pt idx="0">
                  <c:v>0.1278</c:v>
                </c:pt>
              </c:numCache>
            </c:numRef>
          </c:val>
          <c:extLst>
            <c:ext xmlns:c16="http://schemas.microsoft.com/office/drawing/2014/chart" uri="{C3380CC4-5D6E-409C-BE32-E72D297353CC}">
              <c16:uniqueId val="{00000013-FB71-4D1D-8C45-363CE27849F3}"/>
            </c:ext>
          </c:extLst>
        </c:ser>
        <c:ser>
          <c:idx val="12"/>
          <c:order val="12"/>
          <c:tx>
            <c:strRef>
              <c:f>Sheet1!$A$14</c:f>
              <c:strCache>
                <c:ptCount val="1"/>
                <c:pt idx="0">
                  <c:v>Library</c:v>
                </c:pt>
              </c:strCache>
            </c:strRef>
          </c:tx>
          <c:spPr>
            <a:ln>
              <a:solidFill>
                <a:schemeClr val="tx2"/>
              </a:solidFill>
            </a:ln>
          </c:spPr>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Sources of Info</c:v>
                </c:pt>
              </c:strCache>
            </c:strRef>
          </c:cat>
          <c:val>
            <c:numRef>
              <c:f>Sheet1!$B$14</c:f>
              <c:numCache>
                <c:formatCode>0.0%</c:formatCode>
                <c:ptCount val="1"/>
                <c:pt idx="0">
                  <c:v>6.2799999999999995E-2</c:v>
                </c:pt>
              </c:numCache>
            </c:numRef>
          </c:val>
          <c:extLst>
            <c:ext xmlns:c16="http://schemas.microsoft.com/office/drawing/2014/chart" uri="{C3380CC4-5D6E-409C-BE32-E72D297353CC}">
              <c16:uniqueId val="{00000006-276C-4B7C-A89A-91B03BDB24EA}"/>
            </c:ext>
          </c:extLst>
        </c:ser>
        <c:ser>
          <c:idx val="13"/>
          <c:order val="13"/>
          <c:tx>
            <c:strRef>
              <c:f>Sheet1!$A$15</c:f>
              <c:strCache>
                <c:ptCount val="1"/>
                <c:pt idx="0">
                  <c:v>2-1-1/"278-SAFE"</c:v>
                </c:pt>
              </c:strCache>
            </c:strRef>
          </c:tx>
          <c:spPr>
            <a:ln>
              <a:solidFill>
                <a:schemeClr val="tx2"/>
              </a:solidFill>
            </a:ln>
          </c:spPr>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Sources of Info</c:v>
                </c:pt>
              </c:strCache>
            </c:strRef>
          </c:cat>
          <c:val>
            <c:numRef>
              <c:f>Sheet1!$B$15</c:f>
              <c:numCache>
                <c:formatCode>0.0%</c:formatCode>
                <c:ptCount val="1"/>
                <c:pt idx="0">
                  <c:v>3.6600000000000001E-2</c:v>
                </c:pt>
              </c:numCache>
            </c:numRef>
          </c:val>
          <c:extLst>
            <c:ext xmlns:c16="http://schemas.microsoft.com/office/drawing/2014/chart" uri="{C3380CC4-5D6E-409C-BE32-E72D297353CC}">
              <c16:uniqueId val="{00000007-276C-4B7C-A89A-91B03BDB24EA}"/>
            </c:ext>
          </c:extLst>
        </c:ser>
        <c:ser>
          <c:idx val="14"/>
          <c:order val="14"/>
          <c:tx>
            <c:strRef>
              <c:f>Sheet1!$A$16</c:f>
              <c:strCache>
                <c:ptCount val="1"/>
                <c:pt idx="0">
                  <c:v>Other </c:v>
                </c:pt>
              </c:strCache>
            </c:strRef>
          </c:tx>
          <c:spPr>
            <a:ln>
              <a:solidFill>
                <a:schemeClr val="tx2"/>
              </a:solidFill>
            </a:ln>
          </c:spPr>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Sources of Info</c:v>
                </c:pt>
              </c:strCache>
            </c:strRef>
          </c:cat>
          <c:val>
            <c:numRef>
              <c:f>Sheet1!$B$16</c:f>
              <c:numCache>
                <c:formatCode>0.0%</c:formatCode>
                <c:ptCount val="1"/>
                <c:pt idx="0">
                  <c:v>1.5699999999999999E-2</c:v>
                </c:pt>
              </c:numCache>
            </c:numRef>
          </c:val>
          <c:extLst>
            <c:ext xmlns:c16="http://schemas.microsoft.com/office/drawing/2014/chart" uri="{C3380CC4-5D6E-409C-BE32-E72D297353CC}">
              <c16:uniqueId val="{00000008-276C-4B7C-A89A-91B03BDB24EA}"/>
            </c:ext>
          </c:extLst>
        </c:ser>
        <c:dLbls>
          <c:showLegendKey val="0"/>
          <c:showVal val="0"/>
          <c:showCatName val="0"/>
          <c:showSerName val="0"/>
          <c:showPercent val="0"/>
          <c:showBubbleSize val="0"/>
        </c:dLbls>
        <c:gapWidth val="72"/>
        <c:overlap val="-30"/>
        <c:axId val="2029216128"/>
        <c:axId val="1"/>
      </c:barChart>
      <c:catAx>
        <c:axId val="2029216128"/>
        <c:scaling>
          <c:orientation val="minMax"/>
        </c:scaling>
        <c:delete val="0"/>
        <c:axPos val="b"/>
        <c:numFmt formatCode="General" sourceLinked="1"/>
        <c:majorTickMark val="out"/>
        <c:minorTickMark val="none"/>
        <c:tickLblPos val="nextTo"/>
        <c:txPr>
          <a:bodyPr/>
          <a:lstStyle/>
          <a:p>
            <a:pPr>
              <a:defRPr sz="2000" b="1">
                <a:solidFill>
                  <a:schemeClr val="tx2"/>
                </a:solidFill>
              </a:defRPr>
            </a:pPr>
            <a:endParaRPr lang="en-US"/>
          </a:p>
        </c:txPr>
        <c:crossAx val="1"/>
        <c:crosses val="autoZero"/>
        <c:auto val="1"/>
        <c:lblAlgn val="ctr"/>
        <c:lblOffset val="100"/>
        <c:noMultiLvlLbl val="0"/>
      </c:catAx>
      <c:valAx>
        <c:axId val="1"/>
        <c:scaling>
          <c:orientation val="minMax"/>
          <c:min val="0"/>
        </c:scaling>
        <c:delete val="0"/>
        <c:axPos val="l"/>
        <c:majorGridlines/>
        <c:numFmt formatCode="0%" sourceLinked="0"/>
        <c:majorTickMark val="out"/>
        <c:minorTickMark val="none"/>
        <c:tickLblPos val="nextTo"/>
        <c:txPr>
          <a:bodyPr/>
          <a:lstStyle/>
          <a:p>
            <a:pPr>
              <a:defRPr sz="1600" b="1">
                <a:solidFill>
                  <a:schemeClr val="tx2"/>
                </a:solidFill>
              </a:defRPr>
            </a:pPr>
            <a:endParaRPr lang="en-US"/>
          </a:p>
        </c:txPr>
        <c:crossAx val="2029216128"/>
        <c:crosses val="autoZero"/>
        <c:crossBetween val="between"/>
        <c:majorUnit val="0.25"/>
        <c:minorUnit val="2.0000000000000004E-2"/>
      </c:valAx>
      <c:spPr>
        <a:noFill/>
        <a:ln w="25368">
          <a:noFill/>
        </a:ln>
      </c:spPr>
    </c:plotArea>
    <c:legend>
      <c:legendPos val="r"/>
      <c:layout>
        <c:manualLayout>
          <c:xMode val="edge"/>
          <c:yMode val="edge"/>
          <c:x val="0.73292794355028623"/>
          <c:y val="0"/>
          <c:w val="0.25813459857874066"/>
          <c:h val="0.96223870532703981"/>
        </c:manualLayout>
      </c:layout>
      <c:overlay val="0"/>
      <c:txPr>
        <a:bodyPr/>
        <a:lstStyle/>
        <a:p>
          <a:pPr>
            <a:defRPr sz="1596">
              <a:solidFill>
                <a:schemeClr val="tx2"/>
              </a:solidFill>
            </a:defRPr>
          </a:pPr>
          <a:endParaRPr lang="en-US"/>
        </a:p>
      </c:txPr>
    </c:legend>
    <c:plotVisOnly val="1"/>
    <c:dispBlanksAs val="gap"/>
    <c:showDLblsOverMax val="0"/>
  </c:chart>
  <c:txPr>
    <a:bodyPr/>
    <a:lstStyle/>
    <a:p>
      <a:pPr>
        <a:defRPr sz="1796"/>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7334063716435216E-2"/>
          <c:y val="7.095305832147937E-2"/>
          <c:w val="0.9397007623294894"/>
          <c:h val="0.63679830216318345"/>
        </c:manualLayout>
      </c:layout>
      <c:barChart>
        <c:barDir val="col"/>
        <c:grouping val="clustered"/>
        <c:varyColors val="0"/>
        <c:ser>
          <c:idx val="0"/>
          <c:order val="0"/>
          <c:tx>
            <c:strRef>
              <c:f>Sheet1!$B$1</c:f>
              <c:strCache>
                <c:ptCount val="1"/>
                <c:pt idx="0">
                  <c:v>Services and Support Needs</c:v>
                </c:pt>
              </c:strCache>
            </c:strRef>
          </c:tx>
          <c:spPr>
            <a:ln>
              <a:solidFill>
                <a:schemeClr val="tx2"/>
              </a:solidFill>
            </a:ln>
          </c:spPr>
          <c:invertIfNegative val="0"/>
          <c:dPt>
            <c:idx val="0"/>
            <c:invertIfNegative val="0"/>
            <c:bubble3D val="0"/>
            <c:spPr>
              <a:solidFill>
                <a:schemeClr val="accent6"/>
              </a:solidFill>
              <a:ln>
                <a:solidFill>
                  <a:schemeClr val="tx2"/>
                </a:solidFill>
              </a:ln>
            </c:spPr>
            <c:extLst>
              <c:ext xmlns:c16="http://schemas.microsoft.com/office/drawing/2014/chart" uri="{C3380CC4-5D6E-409C-BE32-E72D297353CC}">
                <c16:uniqueId val="{00000000-0EEB-4694-8446-15B2909B41D8}"/>
              </c:ext>
            </c:extLst>
          </c:dPt>
          <c:dPt>
            <c:idx val="1"/>
            <c:invertIfNegative val="0"/>
            <c:bubble3D val="0"/>
            <c:spPr>
              <a:solidFill>
                <a:schemeClr val="accent2"/>
              </a:solidFill>
              <a:ln>
                <a:solidFill>
                  <a:schemeClr val="tx2"/>
                </a:solidFill>
              </a:ln>
            </c:spPr>
            <c:extLst>
              <c:ext xmlns:c16="http://schemas.microsoft.com/office/drawing/2014/chart" uri="{C3380CC4-5D6E-409C-BE32-E72D297353CC}">
                <c16:uniqueId val="{00000001-0EEB-4694-8446-15B2909B41D8}"/>
              </c:ext>
            </c:extLst>
          </c:dPt>
          <c:dPt>
            <c:idx val="2"/>
            <c:invertIfNegative val="0"/>
            <c:bubble3D val="0"/>
            <c:spPr>
              <a:solidFill>
                <a:schemeClr val="accent5"/>
              </a:solidFill>
              <a:ln>
                <a:solidFill>
                  <a:schemeClr val="tx2"/>
                </a:solidFill>
              </a:ln>
            </c:spPr>
            <c:extLst>
              <c:ext xmlns:c16="http://schemas.microsoft.com/office/drawing/2014/chart" uri="{C3380CC4-5D6E-409C-BE32-E72D297353CC}">
                <c16:uniqueId val="{00000002-0EEB-4694-8446-15B2909B41D8}"/>
              </c:ext>
            </c:extLst>
          </c:dPt>
          <c:dPt>
            <c:idx val="3"/>
            <c:invertIfNegative val="0"/>
            <c:bubble3D val="0"/>
            <c:spPr>
              <a:solidFill>
                <a:schemeClr val="accent1"/>
              </a:solidFill>
              <a:ln>
                <a:solidFill>
                  <a:schemeClr val="tx2"/>
                </a:solidFill>
              </a:ln>
            </c:spPr>
            <c:extLst>
              <c:ext xmlns:c16="http://schemas.microsoft.com/office/drawing/2014/chart" uri="{C3380CC4-5D6E-409C-BE32-E72D297353CC}">
                <c16:uniqueId val="{00000003-0EEB-4694-8446-15B2909B41D8}"/>
              </c:ext>
            </c:extLst>
          </c:dPt>
          <c:dPt>
            <c:idx val="4"/>
            <c:invertIfNegative val="0"/>
            <c:bubble3D val="0"/>
            <c:spPr>
              <a:solidFill>
                <a:schemeClr val="accent6"/>
              </a:solidFill>
              <a:ln>
                <a:solidFill>
                  <a:schemeClr val="tx2"/>
                </a:solidFill>
              </a:ln>
            </c:spPr>
            <c:extLst>
              <c:ext xmlns:c16="http://schemas.microsoft.com/office/drawing/2014/chart" uri="{C3380CC4-5D6E-409C-BE32-E72D297353CC}">
                <c16:uniqueId val="{00000004-0EEB-4694-8446-15B2909B41D8}"/>
              </c:ext>
            </c:extLst>
          </c:dPt>
          <c:dPt>
            <c:idx val="5"/>
            <c:invertIfNegative val="0"/>
            <c:bubble3D val="0"/>
            <c:spPr>
              <a:solidFill>
                <a:schemeClr val="accent1"/>
              </a:solidFill>
              <a:ln>
                <a:solidFill>
                  <a:schemeClr val="tx2"/>
                </a:solidFill>
              </a:ln>
            </c:spPr>
            <c:extLst>
              <c:ext xmlns:c16="http://schemas.microsoft.com/office/drawing/2014/chart" uri="{C3380CC4-5D6E-409C-BE32-E72D297353CC}">
                <c16:uniqueId val="{00000005-0EEB-4694-8446-15B2909B41D8}"/>
              </c:ext>
            </c:extLst>
          </c:dPt>
          <c:dPt>
            <c:idx val="6"/>
            <c:invertIfNegative val="0"/>
            <c:bubble3D val="0"/>
            <c:spPr>
              <a:solidFill>
                <a:schemeClr val="accent2"/>
              </a:solidFill>
              <a:ln>
                <a:solidFill>
                  <a:schemeClr val="tx2"/>
                </a:solidFill>
              </a:ln>
            </c:spPr>
            <c:extLst>
              <c:ext xmlns:c16="http://schemas.microsoft.com/office/drawing/2014/chart" uri="{C3380CC4-5D6E-409C-BE32-E72D297353CC}">
                <c16:uniqueId val="{00000006-0EEB-4694-8446-15B2909B41D8}"/>
              </c:ext>
            </c:extLst>
          </c:dPt>
          <c:dLbls>
            <c:dLbl>
              <c:idx val="0"/>
              <c:layout>
                <c:manualLayout>
                  <c:x val="-1.1570726063060456E-3"/>
                  <c:y val="-8.6770981507823617E-3"/>
                </c:manualLayout>
              </c:layout>
              <c:tx>
                <c:rich>
                  <a:bodyPr/>
                  <a:lstStyle/>
                  <a:p>
                    <a:pPr>
                      <a:defRPr b="1">
                        <a:solidFill>
                          <a:schemeClr val="tx2"/>
                        </a:solidFill>
                      </a:defRPr>
                    </a:pPr>
                    <a:r>
                      <a:rPr lang="en-US" b="1" dirty="0">
                        <a:solidFill>
                          <a:schemeClr val="tx2"/>
                        </a:solidFill>
                      </a:rPr>
                      <a:t>41.3%</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EEB-4694-8446-15B2909B41D8}"/>
                </c:ext>
              </c:extLst>
            </c:dLbl>
            <c:dLbl>
              <c:idx val="1"/>
              <c:layout>
                <c:manualLayout>
                  <c:x val="1.1570726063060456E-3"/>
                  <c:y val="5.72596633102217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EB-4694-8446-15B2909B41D8}"/>
                </c:ext>
              </c:extLst>
            </c:dLbl>
            <c:dLbl>
              <c:idx val="2"/>
              <c:layout>
                <c:manualLayout>
                  <c:x val="0"/>
                  <c:y val="-5.8321479374111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EB-4694-8446-15B2909B41D8}"/>
                </c:ext>
              </c:extLst>
            </c:dLbl>
            <c:dLbl>
              <c:idx val="3"/>
              <c:layout>
                <c:manualLayout>
                  <c:x val="1.1570462522406382E-3"/>
                  <c:y val="6.8561043888400994E-2"/>
                </c:manualLayout>
              </c:layout>
              <c:spPr/>
              <c:txPr>
                <a:bodyPr/>
                <a:lstStyle/>
                <a:p>
                  <a:pPr>
                    <a:defRPr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EB-4694-8446-15B2909B41D8}"/>
                </c:ext>
              </c:extLst>
            </c:dLbl>
            <c:spPr>
              <a:noFill/>
              <a:ln w="25326">
                <a:noFill/>
              </a:ln>
            </c:spPr>
            <c:txPr>
              <a:bodyPr/>
              <a:lstStyle/>
              <a:p>
                <a:pPr>
                  <a:defRPr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Hardly, Or Never</c:v>
                </c:pt>
                <c:pt idx="1">
                  <c:v>Some of the Time</c:v>
                </c:pt>
                <c:pt idx="2">
                  <c:v>Often, or Always</c:v>
                </c:pt>
              </c:strCache>
            </c:strRef>
          </c:cat>
          <c:val>
            <c:numRef>
              <c:f>Sheet1!$B$2:$B$4</c:f>
              <c:numCache>
                <c:formatCode>0.0%</c:formatCode>
                <c:ptCount val="3"/>
                <c:pt idx="0">
                  <c:v>0.41270000000000001</c:v>
                </c:pt>
                <c:pt idx="1">
                  <c:v>0.43919999999999998</c:v>
                </c:pt>
                <c:pt idx="2">
                  <c:v>0.14810000000000001</c:v>
                </c:pt>
              </c:numCache>
            </c:numRef>
          </c:val>
          <c:extLst>
            <c:ext xmlns:c16="http://schemas.microsoft.com/office/drawing/2014/chart" uri="{C3380CC4-5D6E-409C-BE32-E72D297353CC}">
              <c16:uniqueId val="{00000007-0EEB-4694-8446-15B2909B41D8}"/>
            </c:ext>
          </c:extLst>
        </c:ser>
        <c:dLbls>
          <c:showLegendKey val="0"/>
          <c:showVal val="0"/>
          <c:showCatName val="0"/>
          <c:showSerName val="0"/>
          <c:showPercent val="0"/>
          <c:showBubbleSize val="0"/>
        </c:dLbls>
        <c:gapWidth val="150"/>
        <c:axId val="1727940240"/>
        <c:axId val="1"/>
      </c:barChart>
      <c:catAx>
        <c:axId val="1727940240"/>
        <c:scaling>
          <c:orientation val="minMax"/>
        </c:scaling>
        <c:delete val="0"/>
        <c:axPos val="b"/>
        <c:numFmt formatCode="General" sourceLinked="1"/>
        <c:majorTickMark val="out"/>
        <c:minorTickMark val="none"/>
        <c:tickLblPos val="nextTo"/>
        <c:txPr>
          <a:bodyPr/>
          <a:lstStyle/>
          <a:p>
            <a:pPr>
              <a:defRPr sz="2400" b="1">
                <a:solidFill>
                  <a:schemeClr val="tx2"/>
                </a:solidFill>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w="15875">
              <a:solidFill>
                <a:schemeClr val="tx2"/>
              </a:solidFill>
            </a:ln>
          </c:spPr>
        </c:majorGridlines>
        <c:numFmt formatCode="0%" sourceLinked="0"/>
        <c:majorTickMark val="out"/>
        <c:minorTickMark val="none"/>
        <c:tickLblPos val="nextTo"/>
        <c:txPr>
          <a:bodyPr/>
          <a:lstStyle/>
          <a:p>
            <a:pPr>
              <a:defRPr sz="2000" b="1">
                <a:solidFill>
                  <a:schemeClr val="tx2"/>
                </a:solidFill>
              </a:defRPr>
            </a:pPr>
            <a:endParaRPr lang="en-US"/>
          </a:p>
        </c:txPr>
        <c:crossAx val="1727940240"/>
        <c:crosses val="autoZero"/>
        <c:crossBetween val="between"/>
        <c:majorUnit val="0.2"/>
        <c:minorUnit val="0.1"/>
      </c:valAx>
      <c:spPr>
        <a:noFill/>
        <a:ln w="25363">
          <a:noFill/>
        </a:ln>
      </c:spPr>
    </c:plotArea>
    <c:plotVisOnly val="1"/>
    <c:dispBlanksAs val="gap"/>
    <c:showDLblsOverMax val="0"/>
  </c:chart>
  <c:txPr>
    <a:bodyPr/>
    <a:lstStyle/>
    <a:p>
      <a:pPr>
        <a:defRPr sz="1792"/>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2"/>
              </a:solidFill>
            </a:ln>
            <a:effectLst/>
          </c:spPr>
          <c:invertIfNegative val="0"/>
          <c:dPt>
            <c:idx val="0"/>
            <c:invertIfNegative val="0"/>
            <c:bubble3D val="0"/>
            <c:spPr>
              <a:solidFill>
                <a:schemeClr val="accent3">
                  <a:lumMod val="75000"/>
                </a:schemeClr>
              </a:solidFill>
              <a:ln>
                <a:solidFill>
                  <a:schemeClr val="tx2"/>
                </a:solidFill>
              </a:ln>
              <a:effectLst/>
            </c:spPr>
            <c:extLst>
              <c:ext xmlns:c16="http://schemas.microsoft.com/office/drawing/2014/chart" uri="{C3380CC4-5D6E-409C-BE32-E72D297353CC}">
                <c16:uniqueId val="{00000003-8603-40D9-8008-7EC191BD74B5}"/>
              </c:ext>
            </c:extLst>
          </c:dPt>
          <c:dPt>
            <c:idx val="2"/>
            <c:invertIfNegative val="0"/>
            <c:bubble3D val="0"/>
            <c:spPr>
              <a:solidFill>
                <a:srgbClr val="FFFF00"/>
              </a:solidFill>
              <a:ln>
                <a:solidFill>
                  <a:schemeClr val="tx2"/>
                </a:solidFill>
              </a:ln>
              <a:effectLst/>
            </c:spPr>
            <c:extLst>
              <c:ext xmlns:c16="http://schemas.microsoft.com/office/drawing/2014/chart" uri="{C3380CC4-5D6E-409C-BE32-E72D297353CC}">
                <c16:uniqueId val="{00000004-8603-40D9-8008-7EC191BD74B5}"/>
              </c:ext>
            </c:extLst>
          </c:dPt>
          <c:dLbls>
            <c:dLbl>
              <c:idx val="0"/>
              <c:layout>
                <c:manualLayout>
                  <c:x val="1.2626262626262627E-3"/>
                  <c:y val="-2.6854652050405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03-40D9-8008-7EC191BD74B5}"/>
                </c:ext>
              </c:extLst>
            </c:dLbl>
            <c:dLbl>
              <c:idx val="2"/>
              <c:layout>
                <c:manualLayout>
                  <c:x val="1.2626262626262627E-3"/>
                  <c:y val="-3.7596512870567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03-40D9-8008-7EC191BD74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Hardly, or Never</c:v>
                </c:pt>
                <c:pt idx="1">
                  <c:v>Some of the Time</c:v>
                </c:pt>
                <c:pt idx="2">
                  <c:v>Often, or Always</c:v>
                </c:pt>
              </c:strCache>
            </c:strRef>
          </c:cat>
          <c:val>
            <c:numRef>
              <c:f>Sheet1!$B$2:$B$4</c:f>
              <c:numCache>
                <c:formatCode>0.00%</c:formatCode>
                <c:ptCount val="3"/>
                <c:pt idx="0">
                  <c:v>0.48420000000000002</c:v>
                </c:pt>
                <c:pt idx="1">
                  <c:v>0.44209999999999999</c:v>
                </c:pt>
                <c:pt idx="2">
                  <c:v>7.3700000000000002E-2</c:v>
                </c:pt>
              </c:numCache>
            </c:numRef>
          </c:val>
          <c:extLst>
            <c:ext xmlns:c16="http://schemas.microsoft.com/office/drawing/2014/chart" uri="{C3380CC4-5D6E-409C-BE32-E72D297353CC}">
              <c16:uniqueId val="{00000000-8603-40D9-8008-7EC191BD74B5}"/>
            </c:ext>
          </c:extLst>
        </c:ser>
        <c:dLbls>
          <c:showLegendKey val="0"/>
          <c:showVal val="0"/>
          <c:showCatName val="0"/>
          <c:showSerName val="0"/>
          <c:showPercent val="0"/>
          <c:showBubbleSize val="0"/>
        </c:dLbls>
        <c:gapWidth val="121"/>
        <c:overlap val="-27"/>
        <c:axId val="1228716639"/>
        <c:axId val="972416495"/>
      </c:barChart>
      <c:catAx>
        <c:axId val="122871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972416495"/>
        <c:crosses val="autoZero"/>
        <c:auto val="1"/>
        <c:lblAlgn val="ctr"/>
        <c:lblOffset val="100"/>
        <c:noMultiLvlLbl val="0"/>
      </c:catAx>
      <c:valAx>
        <c:axId val="972416495"/>
        <c:scaling>
          <c:orientation val="minMax"/>
        </c:scaling>
        <c:delete val="0"/>
        <c:axPos val="l"/>
        <c:majorGridlines>
          <c:spPr>
            <a:ln w="15875" cap="flat" cmpd="sng" algn="ctr">
              <a:solidFill>
                <a:schemeClr val="tx2"/>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1228716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706078364829438E-2"/>
          <c:y val="3.0967459031491527E-2"/>
          <c:w val="0.9397007623294894"/>
          <c:h val="0.69875108035737954"/>
        </c:manualLayout>
      </c:layout>
      <c:barChart>
        <c:barDir val="col"/>
        <c:grouping val="clustered"/>
        <c:varyColors val="0"/>
        <c:ser>
          <c:idx val="0"/>
          <c:order val="0"/>
          <c:tx>
            <c:strRef>
              <c:f>Sheet1!$B$1</c:f>
              <c:strCache>
                <c:ptCount val="1"/>
                <c:pt idx="0">
                  <c:v>Did the service/Support start when you expected?</c:v>
                </c:pt>
              </c:strCache>
            </c:strRef>
          </c:tx>
          <c:spPr>
            <a:ln>
              <a:solidFill>
                <a:schemeClr val="tx2"/>
              </a:solidFill>
            </a:ln>
          </c:spPr>
          <c:invertIfNegative val="0"/>
          <c:dPt>
            <c:idx val="0"/>
            <c:invertIfNegative val="0"/>
            <c:bubble3D val="0"/>
            <c:spPr>
              <a:solidFill>
                <a:schemeClr val="accent4">
                  <a:lumMod val="50000"/>
                </a:schemeClr>
              </a:solidFill>
              <a:ln>
                <a:solidFill>
                  <a:schemeClr val="tx2"/>
                </a:solidFill>
              </a:ln>
            </c:spPr>
            <c:extLst>
              <c:ext xmlns:c16="http://schemas.microsoft.com/office/drawing/2014/chart" uri="{C3380CC4-5D6E-409C-BE32-E72D297353CC}">
                <c16:uniqueId val="{00000000-629E-4A95-87DF-A726B334F9FE}"/>
              </c:ext>
            </c:extLst>
          </c:dPt>
          <c:dPt>
            <c:idx val="1"/>
            <c:invertIfNegative val="0"/>
            <c:bubble3D val="0"/>
            <c:spPr>
              <a:solidFill>
                <a:schemeClr val="accent2"/>
              </a:solidFill>
              <a:ln>
                <a:solidFill>
                  <a:schemeClr val="tx2"/>
                </a:solidFill>
              </a:ln>
            </c:spPr>
            <c:extLst>
              <c:ext xmlns:c16="http://schemas.microsoft.com/office/drawing/2014/chart" uri="{C3380CC4-5D6E-409C-BE32-E72D297353CC}">
                <c16:uniqueId val="{00000001-629E-4A95-87DF-A726B334F9FE}"/>
              </c:ext>
            </c:extLst>
          </c:dPt>
          <c:dPt>
            <c:idx val="2"/>
            <c:invertIfNegative val="0"/>
            <c:bubble3D val="0"/>
            <c:spPr>
              <a:solidFill>
                <a:schemeClr val="accent5"/>
              </a:solidFill>
              <a:ln>
                <a:solidFill>
                  <a:schemeClr val="tx2"/>
                </a:solidFill>
              </a:ln>
            </c:spPr>
            <c:extLst>
              <c:ext xmlns:c16="http://schemas.microsoft.com/office/drawing/2014/chart" uri="{C3380CC4-5D6E-409C-BE32-E72D297353CC}">
                <c16:uniqueId val="{00000002-629E-4A95-87DF-A726B334F9FE}"/>
              </c:ext>
            </c:extLst>
          </c:dPt>
          <c:dPt>
            <c:idx val="3"/>
            <c:invertIfNegative val="0"/>
            <c:bubble3D val="0"/>
            <c:spPr>
              <a:solidFill>
                <a:schemeClr val="accent1"/>
              </a:solidFill>
              <a:ln>
                <a:solidFill>
                  <a:schemeClr val="tx2"/>
                </a:solidFill>
              </a:ln>
            </c:spPr>
            <c:extLst>
              <c:ext xmlns:c16="http://schemas.microsoft.com/office/drawing/2014/chart" uri="{C3380CC4-5D6E-409C-BE32-E72D297353CC}">
                <c16:uniqueId val="{00000003-629E-4A95-87DF-A726B334F9FE}"/>
              </c:ext>
            </c:extLst>
          </c:dPt>
          <c:dPt>
            <c:idx val="4"/>
            <c:invertIfNegative val="0"/>
            <c:bubble3D val="0"/>
            <c:spPr>
              <a:solidFill>
                <a:schemeClr val="accent6"/>
              </a:solidFill>
              <a:ln>
                <a:solidFill>
                  <a:schemeClr val="tx2"/>
                </a:solidFill>
              </a:ln>
            </c:spPr>
            <c:extLst>
              <c:ext xmlns:c16="http://schemas.microsoft.com/office/drawing/2014/chart" uri="{C3380CC4-5D6E-409C-BE32-E72D297353CC}">
                <c16:uniqueId val="{00000004-629E-4A95-87DF-A726B334F9FE}"/>
              </c:ext>
            </c:extLst>
          </c:dPt>
          <c:dPt>
            <c:idx val="5"/>
            <c:invertIfNegative val="0"/>
            <c:bubble3D val="0"/>
            <c:spPr>
              <a:solidFill>
                <a:schemeClr val="accent5">
                  <a:lumMod val="50000"/>
                </a:schemeClr>
              </a:solidFill>
              <a:ln>
                <a:solidFill>
                  <a:schemeClr val="tx2"/>
                </a:solidFill>
              </a:ln>
            </c:spPr>
            <c:extLst>
              <c:ext xmlns:c16="http://schemas.microsoft.com/office/drawing/2014/chart" uri="{C3380CC4-5D6E-409C-BE32-E72D297353CC}">
                <c16:uniqueId val="{00000005-629E-4A95-87DF-A726B334F9FE}"/>
              </c:ext>
            </c:extLst>
          </c:dPt>
          <c:dPt>
            <c:idx val="6"/>
            <c:invertIfNegative val="0"/>
            <c:bubble3D val="0"/>
            <c:spPr>
              <a:solidFill>
                <a:schemeClr val="bg2">
                  <a:lumMod val="75000"/>
                </a:schemeClr>
              </a:solidFill>
              <a:ln>
                <a:solidFill>
                  <a:schemeClr val="tx2"/>
                </a:solidFill>
              </a:ln>
            </c:spPr>
            <c:extLst>
              <c:ext xmlns:c16="http://schemas.microsoft.com/office/drawing/2014/chart" uri="{C3380CC4-5D6E-409C-BE32-E72D297353CC}">
                <c16:uniqueId val="{00000006-629E-4A95-87DF-A726B334F9FE}"/>
              </c:ext>
            </c:extLst>
          </c:dPt>
          <c:dLbls>
            <c:dLbl>
              <c:idx val="0"/>
              <c:layout>
                <c:manualLayout>
                  <c:x val="-1.1570726063060456E-3"/>
                  <c:y val="-8.6770981507823617E-3"/>
                </c:manualLayout>
              </c:layout>
              <c:tx>
                <c:rich>
                  <a:bodyPr/>
                  <a:lstStyle/>
                  <a:p>
                    <a:pPr>
                      <a:defRPr b="1">
                        <a:solidFill>
                          <a:schemeClr val="tx2"/>
                        </a:solidFill>
                      </a:defRPr>
                    </a:pPr>
                    <a:r>
                      <a:rPr lang="en-US" dirty="0">
                        <a:solidFill>
                          <a:schemeClr val="tx2"/>
                        </a:solidFill>
                      </a:rPr>
                      <a:t>29.2%</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29E-4A95-87DF-A726B334F9FE}"/>
                </c:ext>
              </c:extLst>
            </c:dLbl>
            <c:dLbl>
              <c:idx val="1"/>
              <c:layout>
                <c:manualLayout>
                  <c:x val="1.1570726063060456E-3"/>
                  <c:y val="5.72596633102217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E-4A95-87DF-A726B334F9FE}"/>
                </c:ext>
              </c:extLst>
            </c:dLbl>
            <c:dLbl>
              <c:idx val="2"/>
              <c:layout>
                <c:manualLayout>
                  <c:x val="0"/>
                  <c:y val="-5.8321479374111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E-4A95-87DF-A726B334F9FE}"/>
                </c:ext>
              </c:extLst>
            </c:dLbl>
            <c:dLbl>
              <c:idx val="3"/>
              <c:layout>
                <c:manualLayout>
                  <c:x val="-3.4712178189181373E-3"/>
                  <c:y val="-8.2525957370549428E-3"/>
                </c:manualLayout>
              </c:layout>
              <c:spPr/>
              <c:txPr>
                <a:bodyPr/>
                <a:lstStyle/>
                <a:p>
                  <a:pPr>
                    <a:defRPr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E-4A95-87DF-A726B334F9FE}"/>
                </c:ext>
              </c:extLst>
            </c:dLbl>
            <c:dLbl>
              <c:idx val="4"/>
              <c:layout>
                <c:manualLayout>
                  <c:x val="2.3141452126120067E-3"/>
                  <c:y val="-8.8762446657184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E-4A95-87DF-A726B334F9FE}"/>
                </c:ext>
              </c:extLst>
            </c:dLbl>
            <c:dLbl>
              <c:idx val="5"/>
              <c:layout>
                <c:manualLayout>
                  <c:x val="-1.1570726063060456E-3"/>
                  <c:y val="-2.8790896159317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E-4A95-87DF-A726B334F9FE}"/>
                </c:ext>
              </c:extLst>
            </c:dLbl>
            <c:dLbl>
              <c:idx val="6"/>
              <c:layout>
                <c:manualLayout>
                  <c:x val="2.3141452126120912E-3"/>
                  <c:y val="-1.87428456222488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E-4A95-87DF-A726B334F9FE}"/>
                </c:ext>
              </c:extLst>
            </c:dLbl>
            <c:spPr>
              <a:noFill/>
              <a:ln w="25326">
                <a:noFill/>
              </a:ln>
            </c:spPr>
            <c:txPr>
              <a:bodyPr/>
              <a:lstStyle/>
              <a:p>
                <a:pPr>
                  <a:defRPr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Change in Mood</c:v>
                </c:pt>
                <c:pt idx="1">
                  <c:v>Lack of Emotional Support</c:v>
                </c:pt>
                <c:pt idx="2">
                  <c:v>Change in Financial Status</c:v>
                </c:pt>
                <c:pt idx="3">
                  <c:v>Lack of Social Opportunities</c:v>
                </c:pt>
                <c:pt idx="4">
                  <c:v>Worsened Health Status</c:v>
                </c:pt>
                <c:pt idx="5">
                  <c:v>Loss of Loved One(s)</c:v>
                </c:pt>
                <c:pt idx="6">
                  <c:v>Not Enough In-Home Care</c:v>
                </c:pt>
              </c:strCache>
            </c:strRef>
          </c:cat>
          <c:val>
            <c:numRef>
              <c:f>Sheet1!$B$2:$B$8</c:f>
              <c:numCache>
                <c:formatCode>0.0%</c:formatCode>
                <c:ptCount val="7"/>
                <c:pt idx="0">
                  <c:v>0.29199999999999998</c:v>
                </c:pt>
                <c:pt idx="1">
                  <c:v>0.13139999999999999</c:v>
                </c:pt>
                <c:pt idx="2">
                  <c:v>0.17519999999999999</c:v>
                </c:pt>
                <c:pt idx="3">
                  <c:v>0.66420000000000001</c:v>
                </c:pt>
                <c:pt idx="4">
                  <c:v>0.17519999999999999</c:v>
                </c:pt>
                <c:pt idx="5">
                  <c:v>0.2555</c:v>
                </c:pt>
                <c:pt idx="6">
                  <c:v>0.13139999999999999</c:v>
                </c:pt>
              </c:numCache>
            </c:numRef>
          </c:val>
          <c:extLst>
            <c:ext xmlns:c16="http://schemas.microsoft.com/office/drawing/2014/chart" uri="{C3380CC4-5D6E-409C-BE32-E72D297353CC}">
              <c16:uniqueId val="{00000007-629E-4A95-87DF-A726B334F9FE}"/>
            </c:ext>
          </c:extLst>
        </c:ser>
        <c:dLbls>
          <c:showLegendKey val="0"/>
          <c:showVal val="0"/>
          <c:showCatName val="0"/>
          <c:showSerName val="0"/>
          <c:showPercent val="0"/>
          <c:showBubbleSize val="0"/>
        </c:dLbls>
        <c:gapWidth val="61"/>
        <c:axId val="2122550080"/>
        <c:axId val="1"/>
      </c:barChart>
      <c:catAx>
        <c:axId val="2122550080"/>
        <c:scaling>
          <c:orientation val="minMax"/>
        </c:scaling>
        <c:delete val="0"/>
        <c:axPos val="b"/>
        <c:numFmt formatCode="General" sourceLinked="1"/>
        <c:majorTickMark val="out"/>
        <c:minorTickMark val="none"/>
        <c:tickLblPos val="nextTo"/>
        <c:txPr>
          <a:bodyPr/>
          <a:lstStyle/>
          <a:p>
            <a:pPr>
              <a:defRPr sz="1600" b="1">
                <a:solidFill>
                  <a:schemeClr val="tx2"/>
                </a:solidFill>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w="15875">
              <a:solidFill>
                <a:schemeClr val="tx2"/>
              </a:solidFill>
            </a:ln>
          </c:spPr>
        </c:majorGridlines>
        <c:numFmt formatCode="0%" sourceLinked="0"/>
        <c:majorTickMark val="out"/>
        <c:minorTickMark val="none"/>
        <c:tickLblPos val="nextTo"/>
        <c:txPr>
          <a:bodyPr/>
          <a:lstStyle/>
          <a:p>
            <a:pPr>
              <a:defRPr b="1">
                <a:solidFill>
                  <a:schemeClr val="tx2"/>
                </a:solidFill>
              </a:defRPr>
            </a:pPr>
            <a:endParaRPr lang="en-US"/>
          </a:p>
        </c:txPr>
        <c:crossAx val="2122550080"/>
        <c:crosses val="autoZero"/>
        <c:crossBetween val="between"/>
        <c:majorUnit val="0.2"/>
        <c:minorUnit val="0.1"/>
      </c:valAx>
      <c:spPr>
        <a:noFill/>
        <a:ln w="25363">
          <a:noFill/>
        </a:ln>
      </c:spPr>
    </c:plotArea>
    <c:plotVisOnly val="1"/>
    <c:dispBlanksAs val="gap"/>
    <c:showDLblsOverMax val="0"/>
  </c:chart>
  <c:txPr>
    <a:bodyPr/>
    <a:lstStyle/>
    <a:p>
      <a:pPr>
        <a:defRPr sz="1792"/>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60907324695E-2"/>
          <c:y val="6.686124101829885E-2"/>
          <c:w val="0.79806217529250723"/>
          <c:h val="0.66566792413747033"/>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chemeClr val="accent6"/>
              </a:solidFill>
              <a:ln>
                <a:solidFill>
                  <a:schemeClr val="tx2"/>
                </a:solidFill>
              </a:ln>
            </c:spPr>
            <c:extLst>
              <c:ext xmlns:c16="http://schemas.microsoft.com/office/drawing/2014/chart" uri="{C3380CC4-5D6E-409C-BE32-E72D297353CC}">
                <c16:uniqueId val="{00000000-5896-4E3F-970E-38E2C6F7D411}"/>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5896-4E3F-970E-38E2C6F7D411}"/>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5896-4E3F-970E-38E2C6F7D411}"/>
              </c:ext>
            </c:extLst>
          </c:dPt>
          <c:dLbls>
            <c:dLbl>
              <c:idx val="0"/>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896-4E3F-970E-38E2C6F7D411}"/>
                </c:ext>
              </c:extLst>
            </c:dLbl>
            <c:dLbl>
              <c:idx val="1"/>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896-4E3F-970E-38E2C6F7D411}"/>
                </c:ext>
              </c:extLst>
            </c:dLbl>
            <c:dLbl>
              <c:idx val="2"/>
              <c:layout>
                <c:manualLayout>
                  <c:x val="0"/>
                  <c:y val="2.2502150346452959E-2"/>
                </c:manualLayout>
              </c:layout>
              <c:spPr/>
              <c:txPr>
                <a:bodyPr/>
                <a:lstStyle/>
                <a:p>
                  <a:pPr>
                    <a:defRPr sz="1791"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6-4E3F-970E-38E2C6F7D411}"/>
                </c:ext>
              </c:extLst>
            </c:dLbl>
            <c:dLbl>
              <c:idx val="3"/>
              <c:layout>
                <c:manualLayout>
                  <c:x val="-2.3148148148148997E-3"/>
                  <c:y val="1.4800711265832005E-2"/>
                </c:manualLayout>
              </c:layout>
              <c:spPr/>
              <c:txPr>
                <a:bodyPr/>
                <a:lstStyle/>
                <a:p>
                  <a:pPr>
                    <a:defRPr sz="1791"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6-4E3F-970E-38E2C6F7D411}"/>
                </c:ext>
              </c:extLst>
            </c:dLbl>
            <c:spPr>
              <a:noFill/>
              <a:ln w="25322">
                <a:noFill/>
              </a:ln>
            </c:spPr>
            <c:txPr>
              <a:bodyPr/>
              <a:lstStyle/>
              <a:p>
                <a:pPr>
                  <a:defRPr sz="1496"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Caucasian/White</c:v>
                </c:pt>
                <c:pt idx="1">
                  <c:v>African American</c:v>
                </c:pt>
                <c:pt idx="2">
                  <c:v>Spanish/Hispanic/Latino</c:v>
                </c:pt>
                <c:pt idx="3">
                  <c:v>American Indian/Alaskan Native</c:v>
                </c:pt>
                <c:pt idx="4">
                  <c:v>Arab Descent</c:v>
                </c:pt>
                <c:pt idx="5">
                  <c:v>Native Hawaiian/Pacific Islander</c:v>
                </c:pt>
                <c:pt idx="6">
                  <c:v>Other/More than one</c:v>
                </c:pt>
              </c:strCache>
            </c:strRef>
          </c:cat>
          <c:val>
            <c:numRef>
              <c:f>Sheet1!$B$2:$B$8</c:f>
              <c:numCache>
                <c:formatCode>0.0%</c:formatCode>
                <c:ptCount val="7"/>
                <c:pt idx="0">
                  <c:v>0.96679999999999999</c:v>
                </c:pt>
                <c:pt idx="1">
                  <c:v>1.9E-2</c:v>
                </c:pt>
                <c:pt idx="2">
                  <c:v>0</c:v>
                </c:pt>
                <c:pt idx="3">
                  <c:v>1.9E-2</c:v>
                </c:pt>
                <c:pt idx="4">
                  <c:v>4.7000000000000002E-3</c:v>
                </c:pt>
                <c:pt idx="5" formatCode="0.00%">
                  <c:v>0</c:v>
                </c:pt>
                <c:pt idx="6" formatCode="0.00%">
                  <c:v>1.9E-2</c:v>
                </c:pt>
              </c:numCache>
            </c:numRef>
          </c:val>
          <c:extLst>
            <c:ext xmlns:c16="http://schemas.microsoft.com/office/drawing/2014/chart" uri="{C3380CC4-5D6E-409C-BE32-E72D297353CC}">
              <c16:uniqueId val="{00000004-5896-4E3F-970E-38E2C6F7D411}"/>
            </c:ext>
          </c:extLst>
        </c:ser>
        <c:dLbls>
          <c:showLegendKey val="0"/>
          <c:showVal val="0"/>
          <c:showCatName val="0"/>
          <c:showSerName val="0"/>
          <c:showPercent val="0"/>
          <c:showBubbleSize val="0"/>
        </c:dLbls>
        <c:gapWidth val="110"/>
        <c:axId val="181858655"/>
        <c:axId val="1"/>
      </c:barChart>
      <c:catAx>
        <c:axId val="181858655"/>
        <c:scaling>
          <c:orientation val="minMax"/>
        </c:scaling>
        <c:delete val="0"/>
        <c:axPos val="b"/>
        <c:numFmt formatCode="General" sourceLinked="1"/>
        <c:majorTickMark val="out"/>
        <c:minorTickMark val="none"/>
        <c:tickLblPos val="nextTo"/>
        <c:txPr>
          <a:bodyPr rot="-1320000"/>
          <a:lstStyle/>
          <a:p>
            <a:pPr>
              <a:defRPr sz="1600" b="1">
                <a:solidFill>
                  <a:schemeClr val="tx2"/>
                </a:solidFill>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a:solidFill>
                <a:schemeClr val="tx2"/>
              </a:solidFill>
            </a:ln>
          </c:spPr>
        </c:majorGridlines>
        <c:numFmt formatCode="0.0%" sourceLinked="1"/>
        <c:majorTickMark val="out"/>
        <c:minorTickMark val="none"/>
        <c:tickLblPos val="nextTo"/>
        <c:txPr>
          <a:bodyPr/>
          <a:lstStyle/>
          <a:p>
            <a:pPr>
              <a:defRPr sz="1800" b="1">
                <a:solidFill>
                  <a:schemeClr val="tx2"/>
                </a:solidFill>
              </a:defRPr>
            </a:pPr>
            <a:endParaRPr lang="en-US"/>
          </a:p>
        </c:txPr>
        <c:crossAx val="181858655"/>
        <c:crosses val="autoZero"/>
        <c:crossBetween val="between"/>
        <c:majorUnit val="0.2"/>
        <c:minorUnit val="2.0000000000000004E-2"/>
      </c:valAx>
      <c:spPr>
        <a:noFill/>
        <a:ln w="25361">
          <a:noFill/>
        </a:ln>
      </c:spPr>
    </c:plotArea>
    <c:plotVisOnly val="1"/>
    <c:dispBlanksAs val="gap"/>
    <c:showDLblsOverMax val="0"/>
  </c:chart>
  <c:txPr>
    <a:bodyPr/>
    <a:lstStyle/>
    <a:p>
      <a:pPr>
        <a:defRPr sz="179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60907324695E-2"/>
          <c:y val="6.686124101829885E-2"/>
          <c:w val="0.79806217529250723"/>
          <c:h val="0.74599432995968329"/>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chemeClr val="accent1"/>
              </a:solidFill>
              <a:ln>
                <a:solidFill>
                  <a:schemeClr val="tx2"/>
                </a:solidFill>
              </a:ln>
            </c:spPr>
            <c:extLst>
              <c:ext xmlns:c16="http://schemas.microsoft.com/office/drawing/2014/chart" uri="{C3380CC4-5D6E-409C-BE32-E72D297353CC}">
                <c16:uniqueId val="{00000000-3CC0-49F5-B6F3-E13BEB88D9F1}"/>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3CC0-49F5-B6F3-E13BEB88D9F1}"/>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3CC0-49F5-B6F3-E13BEB88D9F1}"/>
              </c:ext>
            </c:extLst>
          </c:dPt>
          <c:dLbls>
            <c:dLbl>
              <c:idx val="0"/>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3CC0-49F5-B6F3-E13BEB88D9F1}"/>
                </c:ext>
              </c:extLst>
            </c:dLbl>
            <c:dLbl>
              <c:idx val="1"/>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CC0-49F5-B6F3-E13BEB88D9F1}"/>
                </c:ext>
              </c:extLst>
            </c:dLbl>
            <c:spPr>
              <a:noFill/>
              <a:ln w="25322">
                <a:noFill/>
              </a:ln>
            </c:spPr>
            <c:txPr>
              <a:bodyPr/>
              <a:lstStyle/>
              <a:p>
                <a:pPr>
                  <a:defRPr sz="1496"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Female</c:v>
                </c:pt>
                <c:pt idx="1">
                  <c:v>Male</c:v>
                </c:pt>
              </c:strCache>
            </c:strRef>
          </c:cat>
          <c:val>
            <c:numRef>
              <c:f>Sheet1!$B$2:$B$3</c:f>
              <c:numCache>
                <c:formatCode>0.0%</c:formatCode>
                <c:ptCount val="2"/>
                <c:pt idx="0">
                  <c:v>0.7</c:v>
                </c:pt>
                <c:pt idx="1">
                  <c:v>0.3</c:v>
                </c:pt>
              </c:numCache>
            </c:numRef>
          </c:val>
          <c:extLst>
            <c:ext xmlns:c16="http://schemas.microsoft.com/office/drawing/2014/chart" uri="{C3380CC4-5D6E-409C-BE32-E72D297353CC}">
              <c16:uniqueId val="{00000004-3CC0-49F5-B6F3-E13BEB88D9F1}"/>
            </c:ext>
          </c:extLst>
        </c:ser>
        <c:dLbls>
          <c:showLegendKey val="0"/>
          <c:showVal val="0"/>
          <c:showCatName val="0"/>
          <c:showSerName val="0"/>
          <c:showPercent val="0"/>
          <c:showBubbleSize val="0"/>
        </c:dLbls>
        <c:gapWidth val="110"/>
        <c:axId val="1499998352"/>
        <c:axId val="1"/>
      </c:barChart>
      <c:catAx>
        <c:axId val="1499998352"/>
        <c:scaling>
          <c:orientation val="minMax"/>
        </c:scaling>
        <c:delete val="0"/>
        <c:axPos val="b"/>
        <c:numFmt formatCode="General" sourceLinked="1"/>
        <c:majorTickMark val="out"/>
        <c:minorTickMark val="none"/>
        <c:tickLblPos val="nextTo"/>
        <c:txPr>
          <a:bodyPr/>
          <a:lstStyle/>
          <a:p>
            <a:pPr>
              <a:defRPr sz="1800" b="1">
                <a:solidFill>
                  <a:schemeClr val="tx2"/>
                </a:solidFill>
              </a:defRPr>
            </a:pPr>
            <a:endParaRPr lang="en-US"/>
          </a:p>
        </c:txPr>
        <c:crossAx val="1"/>
        <c:crosses val="autoZero"/>
        <c:auto val="1"/>
        <c:lblAlgn val="ctr"/>
        <c:lblOffset val="100"/>
        <c:noMultiLvlLbl val="0"/>
      </c:catAx>
      <c:valAx>
        <c:axId val="1"/>
        <c:scaling>
          <c:orientation val="minMax"/>
          <c:max val="0.75000000000000011"/>
          <c:min val="0"/>
        </c:scaling>
        <c:delete val="0"/>
        <c:axPos val="l"/>
        <c:majorGridlines>
          <c:spPr>
            <a:ln w="25400">
              <a:solidFill>
                <a:schemeClr val="tx2"/>
              </a:solidFill>
            </a:ln>
          </c:spPr>
        </c:majorGridlines>
        <c:numFmt formatCode="0%" sourceLinked="0"/>
        <c:majorTickMark val="out"/>
        <c:minorTickMark val="none"/>
        <c:tickLblPos val="nextTo"/>
        <c:txPr>
          <a:bodyPr/>
          <a:lstStyle/>
          <a:p>
            <a:pPr>
              <a:defRPr sz="1800" b="1">
                <a:solidFill>
                  <a:schemeClr val="tx2"/>
                </a:solidFill>
              </a:defRPr>
            </a:pPr>
            <a:endParaRPr lang="en-US"/>
          </a:p>
        </c:txPr>
        <c:crossAx val="1499998352"/>
        <c:crosses val="autoZero"/>
        <c:crossBetween val="between"/>
        <c:majorUnit val="0.25"/>
        <c:minorUnit val="2.0000000000000004E-2"/>
      </c:valAx>
      <c:spPr>
        <a:noFill/>
        <a:ln w="25361">
          <a:noFill/>
        </a:ln>
      </c:spPr>
    </c:plotArea>
    <c:plotVisOnly val="1"/>
    <c:dispBlanksAs val="gap"/>
    <c:showDLblsOverMax val="0"/>
  </c:chart>
  <c:txPr>
    <a:bodyPr/>
    <a:lstStyle/>
    <a:p>
      <a:pPr>
        <a:defRPr sz="179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60907324695E-2"/>
          <c:y val="6.686124101829885E-2"/>
          <c:w val="0.79806217529250723"/>
          <c:h val="0.74599432995968329"/>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rgbClr val="00B0F0"/>
              </a:solidFill>
              <a:ln>
                <a:solidFill>
                  <a:schemeClr val="tx2"/>
                </a:solidFill>
              </a:ln>
            </c:spPr>
            <c:extLst>
              <c:ext xmlns:c16="http://schemas.microsoft.com/office/drawing/2014/chart" uri="{C3380CC4-5D6E-409C-BE32-E72D297353CC}">
                <c16:uniqueId val="{00000000-08C1-4CB8-94F0-6A9654344770}"/>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08C1-4CB8-94F0-6A9654344770}"/>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08C1-4CB8-94F0-6A9654344770}"/>
              </c:ext>
            </c:extLst>
          </c:dPt>
          <c:dPt>
            <c:idx val="4"/>
            <c:invertIfNegative val="0"/>
            <c:bubble3D val="0"/>
            <c:spPr>
              <a:solidFill>
                <a:schemeClr val="accent4">
                  <a:lumMod val="60000"/>
                  <a:lumOff val="40000"/>
                </a:schemeClr>
              </a:solidFill>
              <a:ln>
                <a:solidFill>
                  <a:schemeClr val="tx2"/>
                </a:solidFill>
              </a:ln>
            </c:spPr>
            <c:extLst>
              <c:ext xmlns:c16="http://schemas.microsoft.com/office/drawing/2014/chart" uri="{C3380CC4-5D6E-409C-BE32-E72D297353CC}">
                <c16:uniqueId val="{00000004-08C1-4CB8-94F0-6A9654344770}"/>
              </c:ext>
            </c:extLst>
          </c:dPt>
          <c:dLbls>
            <c:dLbl>
              <c:idx val="0"/>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8C1-4CB8-94F0-6A9654344770}"/>
                </c:ext>
              </c:extLst>
            </c:dLbl>
            <c:dLbl>
              <c:idx val="1"/>
              <c:spPr/>
              <c:txPr>
                <a:bodyPr/>
                <a:lstStyle/>
                <a:p>
                  <a:pPr>
                    <a:defRPr sz="1791"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8C1-4CB8-94F0-6A9654344770}"/>
                </c:ext>
              </c:extLst>
            </c:dLbl>
            <c:dLbl>
              <c:idx val="2"/>
              <c:tx>
                <c:rich>
                  <a:bodyPr/>
                  <a:lstStyle/>
                  <a:p>
                    <a:r>
                      <a:rPr lang="en-US" sz="1794" dirty="0">
                        <a:solidFill>
                          <a:schemeClr val="tx2"/>
                        </a:solidFill>
                      </a:rPr>
                      <a:t>26.6%</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C1-4CB8-94F0-6A9654344770}"/>
                </c:ext>
              </c:extLst>
            </c:dLbl>
            <c:dLbl>
              <c:idx val="3"/>
              <c:tx>
                <c:rich>
                  <a:bodyPr/>
                  <a:lstStyle/>
                  <a:p>
                    <a:r>
                      <a:rPr lang="en-US" sz="1794" dirty="0">
                        <a:solidFill>
                          <a:schemeClr val="tx2"/>
                        </a:solidFill>
                      </a:rPr>
                      <a:t>11.2%</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8C1-4CB8-94F0-6A9654344770}"/>
                </c:ext>
              </c:extLst>
            </c:dLbl>
            <c:dLbl>
              <c:idx val="4"/>
              <c:tx>
                <c:rich>
                  <a:bodyPr/>
                  <a:lstStyle/>
                  <a:p>
                    <a:r>
                      <a:rPr lang="en-US" sz="1794" dirty="0"/>
                      <a:t>9.1%</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C1-4CB8-94F0-6A9654344770}"/>
                </c:ext>
              </c:extLst>
            </c:dLbl>
            <c:spPr>
              <a:noFill/>
              <a:ln w="25322">
                <a:noFill/>
              </a:ln>
            </c:spPr>
            <c:txPr>
              <a:bodyPr/>
              <a:lstStyle/>
              <a:p>
                <a:pPr>
                  <a:defRPr sz="1496"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than high School diploma</c:v>
                </c:pt>
                <c:pt idx="1">
                  <c:v>High School Diploma/GED</c:v>
                </c:pt>
                <c:pt idx="2">
                  <c:v>Some college, including associate degree</c:v>
                </c:pt>
                <c:pt idx="3">
                  <c:v>Bachelor's Degree</c:v>
                </c:pt>
                <c:pt idx="4">
                  <c:v>Some post-graduate work or advanced degree</c:v>
                </c:pt>
              </c:strCache>
            </c:strRef>
          </c:cat>
          <c:val>
            <c:numRef>
              <c:f>Sheet1!$B$2:$B$6</c:f>
              <c:numCache>
                <c:formatCode>0.0%</c:formatCode>
                <c:ptCount val="5"/>
                <c:pt idx="0">
                  <c:v>0.11849999999999999</c:v>
                </c:pt>
                <c:pt idx="1">
                  <c:v>0.43130000000000002</c:v>
                </c:pt>
                <c:pt idx="2">
                  <c:v>0.25590000000000002</c:v>
                </c:pt>
                <c:pt idx="3">
                  <c:v>9.4799999999999995E-2</c:v>
                </c:pt>
                <c:pt idx="4">
                  <c:v>9.9500000000000005E-2</c:v>
                </c:pt>
              </c:numCache>
            </c:numRef>
          </c:val>
          <c:extLst>
            <c:ext xmlns:c16="http://schemas.microsoft.com/office/drawing/2014/chart" uri="{C3380CC4-5D6E-409C-BE32-E72D297353CC}">
              <c16:uniqueId val="{00000005-08C1-4CB8-94F0-6A9654344770}"/>
            </c:ext>
          </c:extLst>
        </c:ser>
        <c:dLbls>
          <c:showLegendKey val="0"/>
          <c:showVal val="0"/>
          <c:showCatName val="0"/>
          <c:showSerName val="0"/>
          <c:showPercent val="0"/>
          <c:showBubbleSize val="0"/>
        </c:dLbls>
        <c:gapWidth val="110"/>
        <c:axId val="790977856"/>
        <c:axId val="1"/>
      </c:barChart>
      <c:catAx>
        <c:axId val="790977856"/>
        <c:scaling>
          <c:orientation val="minMax"/>
        </c:scaling>
        <c:delete val="0"/>
        <c:axPos val="b"/>
        <c:numFmt formatCode="General" sourceLinked="1"/>
        <c:majorTickMark val="out"/>
        <c:minorTickMark val="none"/>
        <c:tickLblPos val="nextTo"/>
        <c:txPr>
          <a:bodyPr/>
          <a:lstStyle/>
          <a:p>
            <a:pPr>
              <a:defRPr sz="1400" b="1">
                <a:solidFill>
                  <a:schemeClr val="tx2"/>
                </a:solidFill>
              </a:defRPr>
            </a:pPr>
            <a:endParaRPr lang="en-US"/>
          </a:p>
        </c:txPr>
        <c:crossAx val="1"/>
        <c:crosses val="autoZero"/>
        <c:auto val="1"/>
        <c:lblAlgn val="ctr"/>
        <c:lblOffset val="100"/>
        <c:noMultiLvlLbl val="0"/>
      </c:catAx>
      <c:valAx>
        <c:axId val="1"/>
        <c:scaling>
          <c:orientation val="minMax"/>
          <c:max val="0.75000000000000011"/>
          <c:min val="0"/>
        </c:scaling>
        <c:delete val="0"/>
        <c:axPos val="l"/>
        <c:majorGridlines>
          <c:spPr>
            <a:ln w="19050">
              <a:solidFill>
                <a:schemeClr val="tx2"/>
              </a:solidFill>
            </a:ln>
          </c:spPr>
        </c:majorGridlines>
        <c:numFmt formatCode="0%" sourceLinked="0"/>
        <c:majorTickMark val="out"/>
        <c:minorTickMark val="none"/>
        <c:tickLblPos val="nextTo"/>
        <c:txPr>
          <a:bodyPr/>
          <a:lstStyle/>
          <a:p>
            <a:pPr>
              <a:defRPr sz="1600" b="1">
                <a:solidFill>
                  <a:schemeClr val="tx2"/>
                </a:solidFill>
              </a:defRPr>
            </a:pPr>
            <a:endParaRPr lang="en-US"/>
          </a:p>
        </c:txPr>
        <c:crossAx val="790977856"/>
        <c:crosses val="autoZero"/>
        <c:crossBetween val="between"/>
        <c:majorUnit val="0.25"/>
        <c:minorUnit val="2.0000000000000004E-2"/>
      </c:valAx>
      <c:spPr>
        <a:noFill/>
        <a:ln w="25361">
          <a:noFill/>
        </a:ln>
      </c:spPr>
    </c:plotArea>
    <c:plotVisOnly val="1"/>
    <c:dispBlanksAs val="gap"/>
    <c:showDLblsOverMax val="0"/>
  </c:chart>
  <c:txPr>
    <a:bodyPr/>
    <a:lstStyle/>
    <a:p>
      <a:pPr>
        <a:defRPr sz="179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60907324695E-2"/>
          <c:y val="6.686124101829885E-2"/>
          <c:w val="0.79806217529250723"/>
          <c:h val="0.74599432995968329"/>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chemeClr val="accent1"/>
              </a:solidFill>
              <a:ln>
                <a:solidFill>
                  <a:schemeClr val="tx2"/>
                </a:solidFill>
              </a:ln>
            </c:spPr>
            <c:extLst>
              <c:ext xmlns:c16="http://schemas.microsoft.com/office/drawing/2014/chart" uri="{C3380CC4-5D6E-409C-BE32-E72D297353CC}">
                <c16:uniqueId val="{00000000-7CCD-49CC-ACF5-0781E3C35012}"/>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7CCD-49CC-ACF5-0781E3C35012}"/>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7CCD-49CC-ACF5-0781E3C35012}"/>
              </c:ext>
            </c:extLst>
          </c:dPt>
          <c:dLbls>
            <c:dLbl>
              <c:idx val="0"/>
              <c:spPr/>
              <c:txPr>
                <a:bodyPr/>
                <a:lstStyle/>
                <a:p>
                  <a:pPr>
                    <a:defRPr sz="2000"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CCD-49CC-ACF5-0781E3C35012}"/>
                </c:ext>
              </c:extLst>
            </c:dLbl>
            <c:dLbl>
              <c:idx val="1"/>
              <c:spPr/>
              <c:txPr>
                <a:bodyPr/>
                <a:lstStyle/>
                <a:p>
                  <a:pPr>
                    <a:defRPr sz="2000"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CCD-49CC-ACF5-0781E3C35012}"/>
                </c:ext>
              </c:extLst>
            </c:dLbl>
            <c:dLbl>
              <c:idx val="3"/>
              <c:tx>
                <c:rich>
                  <a:bodyPr/>
                  <a:lstStyle/>
                  <a:p>
                    <a:r>
                      <a:rPr lang="en-US" sz="1794">
                        <a:solidFill>
                          <a:schemeClr val="bg1"/>
                        </a:solidFill>
                      </a:rPr>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CCD-49CC-ACF5-0781E3C35012}"/>
                </c:ext>
              </c:extLst>
            </c:dLbl>
            <c:dLbl>
              <c:idx val="4"/>
              <c:tx>
                <c:rich>
                  <a:bodyPr/>
                  <a:lstStyle/>
                  <a:p>
                    <a:r>
                      <a:rPr lang="en-US" sz="1794"/>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CCD-49CC-ACF5-0781E3C35012}"/>
                </c:ext>
              </c:extLst>
            </c:dLbl>
            <c:spPr>
              <a:noFill/>
              <a:ln w="25322">
                <a:noFill/>
              </a:ln>
            </c:spPr>
            <c:txPr>
              <a:bodyPr/>
              <a:lstStyle/>
              <a:p>
                <a:pPr>
                  <a:defRPr sz="2000"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At or below $20,000 ($1,666 per month or less)</c:v>
                </c:pt>
                <c:pt idx="1">
                  <c:v>Above $20,000 ($1,667 per month or more)</c:v>
                </c:pt>
                <c:pt idx="2">
                  <c:v>Prefer not to answer</c:v>
                </c:pt>
              </c:strCache>
            </c:strRef>
          </c:cat>
          <c:val>
            <c:numRef>
              <c:f>Sheet1!$B$2:$B$4</c:f>
              <c:numCache>
                <c:formatCode>0.0%</c:formatCode>
                <c:ptCount val="3"/>
                <c:pt idx="0">
                  <c:v>0.39129999999999998</c:v>
                </c:pt>
                <c:pt idx="1">
                  <c:v>0.46379999999999999</c:v>
                </c:pt>
                <c:pt idx="2">
                  <c:v>0.1449</c:v>
                </c:pt>
              </c:numCache>
            </c:numRef>
          </c:val>
          <c:extLst>
            <c:ext xmlns:c16="http://schemas.microsoft.com/office/drawing/2014/chart" uri="{C3380CC4-5D6E-409C-BE32-E72D297353CC}">
              <c16:uniqueId val="{00000005-7CCD-49CC-ACF5-0781E3C35012}"/>
            </c:ext>
          </c:extLst>
        </c:ser>
        <c:dLbls>
          <c:showLegendKey val="0"/>
          <c:showVal val="0"/>
          <c:showCatName val="0"/>
          <c:showSerName val="0"/>
          <c:showPercent val="0"/>
          <c:showBubbleSize val="0"/>
        </c:dLbls>
        <c:gapWidth val="110"/>
        <c:axId val="480688559"/>
        <c:axId val="1"/>
      </c:barChart>
      <c:catAx>
        <c:axId val="480688559"/>
        <c:scaling>
          <c:orientation val="minMax"/>
        </c:scaling>
        <c:delete val="0"/>
        <c:axPos val="b"/>
        <c:numFmt formatCode="General" sourceLinked="1"/>
        <c:majorTickMark val="out"/>
        <c:minorTickMark val="none"/>
        <c:tickLblPos val="nextTo"/>
        <c:txPr>
          <a:bodyPr rot="0"/>
          <a:lstStyle/>
          <a:p>
            <a:pPr>
              <a:defRPr sz="1600" b="1">
                <a:solidFill>
                  <a:schemeClr val="tx2"/>
                </a:solidFill>
              </a:defRPr>
            </a:pPr>
            <a:endParaRPr lang="en-US"/>
          </a:p>
        </c:txPr>
        <c:crossAx val="1"/>
        <c:crosses val="autoZero"/>
        <c:auto val="1"/>
        <c:lblAlgn val="ctr"/>
        <c:lblOffset val="100"/>
        <c:noMultiLvlLbl val="0"/>
      </c:catAx>
      <c:valAx>
        <c:axId val="1"/>
        <c:scaling>
          <c:orientation val="minMax"/>
          <c:max val="0.75000000000000011"/>
          <c:min val="0"/>
        </c:scaling>
        <c:delete val="0"/>
        <c:axPos val="l"/>
        <c:majorGridlines>
          <c:spPr>
            <a:ln>
              <a:solidFill>
                <a:schemeClr val="tx2"/>
              </a:solidFill>
            </a:ln>
          </c:spPr>
        </c:majorGridlines>
        <c:numFmt formatCode="0%" sourceLinked="0"/>
        <c:majorTickMark val="out"/>
        <c:minorTickMark val="none"/>
        <c:tickLblPos val="nextTo"/>
        <c:txPr>
          <a:bodyPr/>
          <a:lstStyle/>
          <a:p>
            <a:pPr>
              <a:defRPr sz="1600" b="1">
                <a:solidFill>
                  <a:schemeClr val="tx2"/>
                </a:solidFill>
              </a:defRPr>
            </a:pPr>
            <a:endParaRPr lang="en-US"/>
          </a:p>
        </c:txPr>
        <c:crossAx val="480688559"/>
        <c:crosses val="autoZero"/>
        <c:crossBetween val="between"/>
        <c:majorUnit val="0.25"/>
        <c:minorUnit val="2.0000000000000004E-2"/>
      </c:valAx>
      <c:spPr>
        <a:noFill/>
        <a:ln w="25361">
          <a:noFill/>
        </a:ln>
      </c:spPr>
    </c:plotArea>
    <c:plotVisOnly val="1"/>
    <c:dispBlanksAs val="gap"/>
    <c:showDLblsOverMax val="0"/>
  </c:chart>
  <c:txPr>
    <a:bodyPr/>
    <a:lstStyle/>
    <a:p>
      <a:pPr>
        <a:defRPr sz="179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2199822798822E-2"/>
          <c:y val="4.261017051281997E-2"/>
          <c:w val="0.79806217529250723"/>
          <c:h val="0.74599432995968329"/>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chemeClr val="accent1"/>
              </a:solidFill>
              <a:ln>
                <a:solidFill>
                  <a:schemeClr val="tx2"/>
                </a:solidFill>
              </a:ln>
            </c:spPr>
            <c:extLst>
              <c:ext xmlns:c16="http://schemas.microsoft.com/office/drawing/2014/chart" uri="{C3380CC4-5D6E-409C-BE32-E72D297353CC}">
                <c16:uniqueId val="{00000000-58FB-497E-8DB0-A540790E5FC2}"/>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58FB-497E-8DB0-A540790E5FC2}"/>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58FB-497E-8DB0-A540790E5FC2}"/>
              </c:ext>
            </c:extLst>
          </c:dPt>
          <c:dLbls>
            <c:dLbl>
              <c:idx val="0"/>
              <c:spPr/>
              <c:txPr>
                <a:bodyPr/>
                <a:lstStyle/>
                <a:p>
                  <a:pPr>
                    <a:defRPr sz="1792"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8FB-497E-8DB0-A540790E5FC2}"/>
                </c:ext>
              </c:extLst>
            </c:dLbl>
            <c:spPr>
              <a:noFill/>
              <a:ln w="25322">
                <a:noFill/>
              </a:ln>
            </c:spPr>
            <c:txPr>
              <a:bodyPr/>
              <a:lstStyle/>
              <a:p>
                <a:pPr>
                  <a:defRPr sz="1792"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Disability</c:v>
                </c:pt>
                <c:pt idx="1">
                  <c:v>No Disability</c:v>
                </c:pt>
              </c:strCache>
            </c:strRef>
          </c:cat>
          <c:val>
            <c:numRef>
              <c:f>Sheet1!$B$2:$B$3</c:f>
              <c:numCache>
                <c:formatCode>0.0%</c:formatCode>
                <c:ptCount val="2"/>
                <c:pt idx="0">
                  <c:v>0.49020000000000002</c:v>
                </c:pt>
                <c:pt idx="1">
                  <c:v>0.51</c:v>
                </c:pt>
              </c:numCache>
            </c:numRef>
          </c:val>
          <c:extLst>
            <c:ext xmlns:c16="http://schemas.microsoft.com/office/drawing/2014/chart" uri="{C3380CC4-5D6E-409C-BE32-E72D297353CC}">
              <c16:uniqueId val="{00000004-58FB-497E-8DB0-A540790E5FC2}"/>
            </c:ext>
          </c:extLst>
        </c:ser>
        <c:dLbls>
          <c:showLegendKey val="0"/>
          <c:showVal val="0"/>
          <c:showCatName val="0"/>
          <c:showSerName val="0"/>
          <c:showPercent val="0"/>
          <c:showBubbleSize val="0"/>
        </c:dLbls>
        <c:gapWidth val="110"/>
        <c:axId val="1167881776"/>
        <c:axId val="1"/>
      </c:barChart>
      <c:catAx>
        <c:axId val="1167881776"/>
        <c:scaling>
          <c:orientation val="minMax"/>
        </c:scaling>
        <c:delete val="0"/>
        <c:axPos val="b"/>
        <c:numFmt formatCode="General" sourceLinked="1"/>
        <c:majorTickMark val="out"/>
        <c:minorTickMark val="none"/>
        <c:tickLblPos val="nextTo"/>
        <c:txPr>
          <a:bodyPr/>
          <a:lstStyle/>
          <a:p>
            <a:pPr>
              <a:defRPr sz="1800" b="1">
                <a:solidFill>
                  <a:schemeClr val="tx2"/>
                </a:solidFill>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w="19050">
              <a:solidFill>
                <a:schemeClr val="tx2"/>
              </a:solidFill>
            </a:ln>
          </c:spPr>
        </c:majorGridlines>
        <c:numFmt formatCode="0%" sourceLinked="0"/>
        <c:majorTickMark val="out"/>
        <c:minorTickMark val="none"/>
        <c:tickLblPos val="nextTo"/>
        <c:txPr>
          <a:bodyPr/>
          <a:lstStyle/>
          <a:p>
            <a:pPr>
              <a:defRPr sz="1600" b="1">
                <a:solidFill>
                  <a:schemeClr val="tx2"/>
                </a:solidFill>
              </a:defRPr>
            </a:pPr>
            <a:endParaRPr lang="en-US"/>
          </a:p>
        </c:txPr>
        <c:crossAx val="1167881776"/>
        <c:crosses val="autoZero"/>
        <c:crossBetween val="between"/>
        <c:majorUnit val="0.2"/>
        <c:minorUnit val="2.0000000000000004E-2"/>
      </c:valAx>
      <c:spPr>
        <a:noFill/>
        <a:ln w="25361">
          <a:noFill/>
        </a:ln>
      </c:spPr>
    </c:plotArea>
    <c:plotVisOnly val="1"/>
    <c:dispBlanksAs val="gap"/>
    <c:showDLblsOverMax val="0"/>
  </c:chart>
  <c:txPr>
    <a:bodyPr/>
    <a:lstStyle/>
    <a:p>
      <a:pPr>
        <a:defRPr sz="1792"/>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2199822798822E-2"/>
          <c:y val="4.261017051281997E-2"/>
          <c:w val="0.79806217529250723"/>
          <c:h val="0.74599432995968329"/>
        </c:manualLayout>
      </c:layout>
      <c:barChart>
        <c:barDir val="col"/>
        <c:grouping val="clustered"/>
        <c:varyColors val="0"/>
        <c:ser>
          <c:idx val="0"/>
          <c:order val="0"/>
          <c:tx>
            <c:strRef>
              <c:f>Sheet1!$B$1</c:f>
              <c:strCache>
                <c:ptCount val="1"/>
                <c:pt idx="0">
                  <c:v>Column2</c:v>
                </c:pt>
              </c:strCache>
            </c:strRef>
          </c:tx>
          <c:spPr>
            <a:solidFill>
              <a:schemeClr val="accent2"/>
            </a:solidFill>
            <a:ln>
              <a:solidFill>
                <a:schemeClr val="tx2"/>
              </a:solidFill>
            </a:ln>
          </c:spPr>
          <c:invertIfNegative val="0"/>
          <c:dPt>
            <c:idx val="1"/>
            <c:invertIfNegative val="0"/>
            <c:bubble3D val="0"/>
            <c:spPr>
              <a:solidFill>
                <a:schemeClr val="accent1"/>
              </a:solidFill>
              <a:ln>
                <a:solidFill>
                  <a:schemeClr val="tx2"/>
                </a:solidFill>
              </a:ln>
            </c:spPr>
            <c:extLst>
              <c:ext xmlns:c16="http://schemas.microsoft.com/office/drawing/2014/chart" uri="{C3380CC4-5D6E-409C-BE32-E72D297353CC}">
                <c16:uniqueId val="{00000000-2C8C-4AC0-AD42-E7DCAC00AD5F}"/>
              </c:ext>
            </c:extLst>
          </c:dPt>
          <c:dPt>
            <c:idx val="2"/>
            <c:invertIfNegative val="0"/>
            <c:bubble3D val="0"/>
            <c:spPr>
              <a:solidFill>
                <a:schemeClr val="accent6"/>
              </a:solidFill>
              <a:ln>
                <a:solidFill>
                  <a:schemeClr val="tx2"/>
                </a:solidFill>
              </a:ln>
            </c:spPr>
            <c:extLst>
              <c:ext xmlns:c16="http://schemas.microsoft.com/office/drawing/2014/chart" uri="{C3380CC4-5D6E-409C-BE32-E72D297353CC}">
                <c16:uniqueId val="{00000001-2C8C-4AC0-AD42-E7DCAC00AD5F}"/>
              </c:ext>
            </c:extLst>
          </c:dPt>
          <c:dPt>
            <c:idx val="3"/>
            <c:invertIfNegative val="0"/>
            <c:bubble3D val="0"/>
            <c:spPr>
              <a:solidFill>
                <a:schemeClr val="accent3"/>
              </a:solidFill>
              <a:ln>
                <a:solidFill>
                  <a:schemeClr val="tx2"/>
                </a:solidFill>
              </a:ln>
            </c:spPr>
            <c:extLst>
              <c:ext xmlns:c16="http://schemas.microsoft.com/office/drawing/2014/chart" uri="{C3380CC4-5D6E-409C-BE32-E72D297353CC}">
                <c16:uniqueId val="{00000002-2C8C-4AC0-AD42-E7DCAC00AD5F}"/>
              </c:ext>
            </c:extLst>
          </c:dPt>
          <c:dLbls>
            <c:dLbl>
              <c:idx val="0"/>
              <c:spPr/>
              <c:txPr>
                <a:bodyPr/>
                <a:lstStyle/>
                <a:p>
                  <a:pPr>
                    <a:defRPr sz="1792" b="1">
                      <a:solidFill>
                        <a:schemeClr val="tx2"/>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C8C-4AC0-AD42-E7DCAC00AD5F}"/>
                </c:ext>
              </c:extLst>
            </c:dLbl>
            <c:spPr>
              <a:noFill/>
              <a:ln w="25322">
                <a:noFill/>
              </a:ln>
            </c:spPr>
            <c:txPr>
              <a:bodyPr/>
              <a:lstStyle/>
              <a:p>
                <a:pPr>
                  <a:defRPr sz="1792" b="1">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Veteran</c:v>
                </c:pt>
                <c:pt idx="1">
                  <c:v>Not A Veteran</c:v>
                </c:pt>
              </c:strCache>
            </c:strRef>
          </c:cat>
          <c:val>
            <c:numRef>
              <c:f>Sheet1!$B$2:$B$3</c:f>
              <c:numCache>
                <c:formatCode>0.0%</c:formatCode>
                <c:ptCount val="2"/>
                <c:pt idx="0">
                  <c:v>0.12</c:v>
                </c:pt>
                <c:pt idx="1">
                  <c:v>0.88</c:v>
                </c:pt>
              </c:numCache>
            </c:numRef>
          </c:val>
          <c:extLst>
            <c:ext xmlns:c16="http://schemas.microsoft.com/office/drawing/2014/chart" uri="{C3380CC4-5D6E-409C-BE32-E72D297353CC}">
              <c16:uniqueId val="{00000004-2C8C-4AC0-AD42-E7DCAC00AD5F}"/>
            </c:ext>
          </c:extLst>
        </c:ser>
        <c:dLbls>
          <c:showLegendKey val="0"/>
          <c:showVal val="0"/>
          <c:showCatName val="0"/>
          <c:showSerName val="0"/>
          <c:showPercent val="0"/>
          <c:showBubbleSize val="0"/>
        </c:dLbls>
        <c:gapWidth val="110"/>
        <c:axId val="695239055"/>
        <c:axId val="1"/>
      </c:barChart>
      <c:catAx>
        <c:axId val="695239055"/>
        <c:scaling>
          <c:orientation val="minMax"/>
        </c:scaling>
        <c:delete val="0"/>
        <c:axPos val="b"/>
        <c:numFmt formatCode="General" sourceLinked="1"/>
        <c:majorTickMark val="out"/>
        <c:minorTickMark val="none"/>
        <c:tickLblPos val="nextTo"/>
        <c:txPr>
          <a:bodyPr/>
          <a:lstStyle/>
          <a:p>
            <a:pPr>
              <a:defRPr sz="1800" b="1">
                <a:solidFill>
                  <a:schemeClr val="tx2"/>
                </a:solidFill>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w="15875">
              <a:solidFill>
                <a:schemeClr val="tx2"/>
              </a:solidFill>
            </a:ln>
          </c:spPr>
        </c:majorGridlines>
        <c:numFmt formatCode="0%" sourceLinked="0"/>
        <c:majorTickMark val="out"/>
        <c:minorTickMark val="none"/>
        <c:tickLblPos val="nextTo"/>
        <c:txPr>
          <a:bodyPr/>
          <a:lstStyle/>
          <a:p>
            <a:pPr>
              <a:defRPr sz="1600" b="1">
                <a:solidFill>
                  <a:schemeClr val="tx2"/>
                </a:solidFill>
              </a:defRPr>
            </a:pPr>
            <a:endParaRPr lang="en-US"/>
          </a:p>
        </c:txPr>
        <c:crossAx val="695239055"/>
        <c:crosses val="autoZero"/>
        <c:crossBetween val="between"/>
        <c:majorUnit val="0.2"/>
        <c:minorUnit val="2.0000000000000004E-2"/>
      </c:valAx>
      <c:spPr>
        <a:noFill/>
        <a:ln w="25361">
          <a:noFill/>
        </a:ln>
      </c:spPr>
    </c:plotArea>
    <c:plotVisOnly val="1"/>
    <c:dispBlanksAs val="gap"/>
    <c:showDLblsOverMax val="0"/>
  </c:chart>
  <c:txPr>
    <a:bodyPr/>
    <a:lstStyle/>
    <a:p>
      <a:pPr>
        <a:defRPr sz="1792"/>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0"/>
    </c:view3D>
    <c:floor>
      <c:thickness val="0"/>
    </c:floor>
    <c:sideWall>
      <c:thickness val="0"/>
    </c:sideWall>
    <c:backWall>
      <c:thickness val="0"/>
    </c:backWall>
    <c:plotArea>
      <c:layout>
        <c:manualLayout>
          <c:layoutTarget val="inner"/>
          <c:xMode val="edge"/>
          <c:yMode val="edge"/>
          <c:x val="2.7782497682438241E-2"/>
          <c:y val="5.608298746030823E-2"/>
          <c:w val="0.80153462448666291"/>
          <c:h val="0.88617581939142309"/>
        </c:manualLayout>
      </c:layout>
      <c:pie3DChart>
        <c:varyColors val="1"/>
        <c:ser>
          <c:idx val="0"/>
          <c:order val="0"/>
          <c:tx>
            <c:strRef>
              <c:f>Sheet1!$B$1</c:f>
              <c:strCache>
                <c:ptCount val="1"/>
                <c:pt idx="0">
                  <c:v>Age</c:v>
                </c:pt>
              </c:strCache>
            </c:strRef>
          </c:tx>
          <c:spPr>
            <a:ln>
              <a:solidFill>
                <a:schemeClr val="tx2"/>
              </a:solidFill>
            </a:ln>
          </c:spPr>
          <c:dPt>
            <c:idx val="0"/>
            <c:bubble3D val="0"/>
            <c:spPr>
              <a:solidFill>
                <a:srgbClr val="00B0F0"/>
              </a:solidFill>
              <a:ln>
                <a:solidFill>
                  <a:schemeClr val="tx2"/>
                </a:solidFill>
              </a:ln>
            </c:spPr>
            <c:extLst>
              <c:ext xmlns:c16="http://schemas.microsoft.com/office/drawing/2014/chart" uri="{C3380CC4-5D6E-409C-BE32-E72D297353CC}">
                <c16:uniqueId val="{00000000-4768-465F-BBE3-2A632CCA587A}"/>
              </c:ext>
            </c:extLst>
          </c:dPt>
          <c:dPt>
            <c:idx val="1"/>
            <c:bubble3D val="0"/>
            <c:spPr>
              <a:solidFill>
                <a:schemeClr val="accent2"/>
              </a:solidFill>
              <a:ln>
                <a:solidFill>
                  <a:schemeClr val="tx2"/>
                </a:solidFill>
              </a:ln>
            </c:spPr>
            <c:extLst>
              <c:ext xmlns:c16="http://schemas.microsoft.com/office/drawing/2014/chart" uri="{C3380CC4-5D6E-409C-BE32-E72D297353CC}">
                <c16:uniqueId val="{00000001-4768-465F-BBE3-2A632CCA587A}"/>
              </c:ext>
            </c:extLst>
          </c:dPt>
          <c:dPt>
            <c:idx val="2"/>
            <c:bubble3D val="0"/>
            <c:spPr>
              <a:solidFill>
                <a:schemeClr val="bg1">
                  <a:lumMod val="85000"/>
                </a:schemeClr>
              </a:solidFill>
              <a:ln>
                <a:solidFill>
                  <a:schemeClr val="tx2"/>
                </a:solidFill>
              </a:ln>
            </c:spPr>
            <c:extLst>
              <c:ext xmlns:c16="http://schemas.microsoft.com/office/drawing/2014/chart" uri="{C3380CC4-5D6E-409C-BE32-E72D297353CC}">
                <c16:uniqueId val="{00000002-4768-465F-BBE3-2A632CCA587A}"/>
              </c:ext>
            </c:extLst>
          </c:dPt>
          <c:dPt>
            <c:idx val="3"/>
            <c:bubble3D val="0"/>
            <c:spPr>
              <a:solidFill>
                <a:schemeClr val="accent4"/>
              </a:solidFill>
              <a:ln>
                <a:solidFill>
                  <a:schemeClr val="tx2"/>
                </a:solidFill>
              </a:ln>
            </c:spPr>
            <c:extLst>
              <c:ext xmlns:c16="http://schemas.microsoft.com/office/drawing/2014/chart" uri="{C3380CC4-5D6E-409C-BE32-E72D297353CC}">
                <c16:uniqueId val="{00000003-4768-465F-BBE3-2A632CCA587A}"/>
              </c:ext>
            </c:extLst>
          </c:dPt>
          <c:dPt>
            <c:idx val="4"/>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4-4768-465F-BBE3-2A632CCA587A}"/>
              </c:ext>
            </c:extLst>
          </c:dPt>
          <c:dPt>
            <c:idx val="5"/>
            <c:bubble3D val="0"/>
            <c:spPr>
              <a:solidFill>
                <a:schemeClr val="accent6"/>
              </a:solidFill>
              <a:ln>
                <a:solidFill>
                  <a:schemeClr val="tx2"/>
                </a:solidFill>
              </a:ln>
            </c:spPr>
            <c:extLst>
              <c:ext xmlns:c16="http://schemas.microsoft.com/office/drawing/2014/chart" uri="{C3380CC4-5D6E-409C-BE32-E72D297353CC}">
                <c16:uniqueId val="{00000005-4768-465F-BBE3-2A632CCA587A}"/>
              </c:ext>
            </c:extLst>
          </c:dPt>
          <c:dPt>
            <c:idx val="6"/>
            <c:bubble3D val="0"/>
            <c:spPr>
              <a:solidFill>
                <a:srgbClr val="92D050"/>
              </a:solidFill>
              <a:ln>
                <a:solidFill>
                  <a:schemeClr val="tx2"/>
                </a:solidFill>
              </a:ln>
            </c:spPr>
            <c:extLst>
              <c:ext xmlns:c16="http://schemas.microsoft.com/office/drawing/2014/chart" uri="{C3380CC4-5D6E-409C-BE32-E72D297353CC}">
                <c16:uniqueId val="{00000006-4768-465F-BBE3-2A632CCA587A}"/>
              </c:ext>
            </c:extLst>
          </c:dPt>
          <c:dPt>
            <c:idx val="7"/>
            <c:bubble3D val="0"/>
            <c:spPr>
              <a:solidFill>
                <a:schemeClr val="accent3">
                  <a:lumMod val="60000"/>
                  <a:lumOff val="40000"/>
                </a:schemeClr>
              </a:solidFill>
              <a:ln>
                <a:solidFill>
                  <a:schemeClr val="tx2"/>
                </a:solidFill>
              </a:ln>
            </c:spPr>
            <c:extLst>
              <c:ext xmlns:c16="http://schemas.microsoft.com/office/drawing/2014/chart" uri="{C3380CC4-5D6E-409C-BE32-E72D297353CC}">
                <c16:uniqueId val="{00000007-4768-465F-BBE3-2A632CCA587A}"/>
              </c:ext>
            </c:extLst>
          </c:dPt>
          <c:dLbls>
            <c:dLbl>
              <c:idx val="0"/>
              <c:layout>
                <c:manualLayout>
                  <c:x val="-1.7356089094590684E-2"/>
                  <c:y val="0"/>
                </c:manualLayout>
              </c:layout>
              <c:spPr/>
              <c:txPr>
                <a:bodyPr/>
                <a:lstStyle/>
                <a:p>
                  <a:pPr>
                    <a:defRPr b="1">
                      <a:solidFill>
                        <a:schemeClr val="tx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68-465F-BBE3-2A632CCA587A}"/>
                </c:ext>
              </c:extLst>
            </c:dLbl>
            <c:dLbl>
              <c:idx val="1"/>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768-465F-BBE3-2A632CCA587A}"/>
                </c:ext>
              </c:extLst>
            </c:dLbl>
            <c:dLbl>
              <c:idx val="2"/>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768-465F-BBE3-2A632CCA587A}"/>
                </c:ext>
              </c:extLst>
            </c:dLbl>
            <c:dLbl>
              <c:idx val="3"/>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768-465F-BBE3-2A632CCA587A}"/>
                </c:ext>
              </c:extLst>
            </c:dLbl>
            <c:dLbl>
              <c:idx val="4"/>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768-465F-BBE3-2A632CCA587A}"/>
                </c:ext>
              </c:extLst>
            </c:dLbl>
            <c:dLbl>
              <c:idx val="5"/>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768-465F-BBE3-2A632CCA587A}"/>
                </c:ext>
              </c:extLst>
            </c:dLbl>
            <c:dLbl>
              <c:idx val="6"/>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768-465F-BBE3-2A632CCA587A}"/>
                </c:ext>
              </c:extLst>
            </c:dLbl>
            <c:dLbl>
              <c:idx val="7"/>
              <c:spPr/>
              <c:txPr>
                <a:bodyPr/>
                <a:lstStyle/>
                <a:p>
                  <a:pPr>
                    <a:defRPr b="1">
                      <a:solidFill>
                        <a:schemeClr val="tx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768-465F-BBE3-2A632CCA587A}"/>
                </c:ext>
              </c:extLst>
            </c:dLbl>
            <c:spPr>
              <a:noFill/>
              <a:ln w="25336">
                <a:noFill/>
              </a:ln>
            </c:spPr>
            <c:txPr>
              <a:bodyPr wrap="square" lIns="38100" tIns="19050" rIns="38100" bIns="19050" anchor="ctr">
                <a:spAutoFit/>
              </a:bodyPr>
              <a:lstStyle/>
              <a:p>
                <a:pPr>
                  <a:defRPr>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Under 55 years</c:v>
                </c:pt>
                <c:pt idx="1">
                  <c:v>55 to 59 years</c:v>
                </c:pt>
                <c:pt idx="2">
                  <c:v>60 to 64 years</c:v>
                </c:pt>
                <c:pt idx="3">
                  <c:v>65 to 69 years</c:v>
                </c:pt>
                <c:pt idx="4">
                  <c:v>70 to 74 years</c:v>
                </c:pt>
                <c:pt idx="5">
                  <c:v>75 to 79 years</c:v>
                </c:pt>
                <c:pt idx="6">
                  <c:v>80 to 84 years</c:v>
                </c:pt>
                <c:pt idx="7">
                  <c:v>85 years +</c:v>
                </c:pt>
              </c:strCache>
            </c:strRef>
          </c:cat>
          <c:val>
            <c:numRef>
              <c:f>Sheet1!$B$2:$B$9</c:f>
              <c:numCache>
                <c:formatCode>0.0%</c:formatCode>
                <c:ptCount val="8"/>
                <c:pt idx="0">
                  <c:v>2.8799999999999999E-2</c:v>
                </c:pt>
                <c:pt idx="1">
                  <c:v>4.3299999999999998E-2</c:v>
                </c:pt>
                <c:pt idx="2">
                  <c:v>9.6199999999999994E-2</c:v>
                </c:pt>
                <c:pt idx="3">
                  <c:v>0.1731</c:v>
                </c:pt>
                <c:pt idx="4">
                  <c:v>0.15379999999999999</c:v>
                </c:pt>
                <c:pt idx="5">
                  <c:v>0.1394</c:v>
                </c:pt>
                <c:pt idx="6">
                  <c:v>0.1779</c:v>
                </c:pt>
                <c:pt idx="7">
                  <c:v>0.1875</c:v>
                </c:pt>
              </c:numCache>
            </c:numRef>
          </c:val>
          <c:extLst>
            <c:ext xmlns:c16="http://schemas.microsoft.com/office/drawing/2014/chart" uri="{C3380CC4-5D6E-409C-BE32-E72D297353CC}">
              <c16:uniqueId val="{00000008-4768-465F-BBE3-2A632CCA587A}"/>
            </c:ext>
          </c:extLst>
        </c:ser>
        <c:dLbls>
          <c:showLegendKey val="0"/>
          <c:showVal val="0"/>
          <c:showCatName val="0"/>
          <c:showSerName val="0"/>
          <c:showPercent val="0"/>
          <c:showBubbleSize val="0"/>
          <c:showLeaderLines val="1"/>
        </c:dLbls>
      </c:pie3DChart>
      <c:spPr>
        <a:noFill/>
        <a:ln w="25368">
          <a:noFill/>
        </a:ln>
      </c:spPr>
    </c:plotArea>
    <c:legend>
      <c:legendPos val="r"/>
      <c:layout>
        <c:manualLayout>
          <c:xMode val="edge"/>
          <c:yMode val="edge"/>
          <c:x val="0.70623329590309747"/>
          <c:y val="2.3001045975119594E-2"/>
          <c:w val="0.22318737059805621"/>
          <c:h val="0.95668199050876224"/>
        </c:manualLayout>
      </c:layout>
      <c:overlay val="0"/>
      <c:txPr>
        <a:bodyPr/>
        <a:lstStyle/>
        <a:p>
          <a:pPr>
            <a:defRPr sz="2000" b="1">
              <a:solidFill>
                <a:schemeClr val="tx2"/>
              </a:solidFill>
            </a:defRPr>
          </a:pPr>
          <a:endParaRPr lang="en-US"/>
        </a:p>
      </c:txPr>
    </c:legend>
    <c:plotVisOnly val="1"/>
    <c:dispBlanksAs val="gap"/>
    <c:showDLblsOverMax val="0"/>
  </c:chart>
  <c:txPr>
    <a:bodyPr/>
    <a:lstStyle/>
    <a:p>
      <a:pPr>
        <a:defRPr sz="1796"/>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95811058734715E-2"/>
          <c:y val="3.0283582952954108E-2"/>
          <c:w val="0.71244075262670004"/>
          <c:h val="0.82144210486561753"/>
        </c:manualLayout>
      </c:layout>
      <c:barChart>
        <c:barDir val="col"/>
        <c:grouping val="clustered"/>
        <c:varyColors val="0"/>
        <c:ser>
          <c:idx val="0"/>
          <c:order val="0"/>
          <c:tx>
            <c:strRef>
              <c:f>Sheet1!$A$2</c:f>
              <c:strCache>
                <c:ptCount val="1"/>
                <c:pt idx="0">
                  <c:v> Alone</c:v>
                </c:pt>
              </c:strCache>
            </c:strRef>
          </c:tx>
          <c:spPr>
            <a:solidFill>
              <a:srgbClr val="00B0F0"/>
            </a:solidFill>
            <a:ln>
              <a:solidFill>
                <a:schemeClr val="tx2"/>
              </a:solidFill>
            </a:ln>
          </c:spPr>
          <c:invertIfNegative val="0"/>
          <c:dPt>
            <c:idx val="1"/>
            <c:invertIfNegative val="0"/>
            <c:bubble3D val="0"/>
            <c:extLst>
              <c:ext xmlns:c16="http://schemas.microsoft.com/office/drawing/2014/chart" uri="{C3380CC4-5D6E-409C-BE32-E72D297353CC}">
                <c16:uniqueId val="{00000000-4A4F-4727-B736-CC654724207B}"/>
              </c:ext>
            </c:extLst>
          </c:dPt>
          <c:dPt>
            <c:idx val="2"/>
            <c:invertIfNegative val="0"/>
            <c:bubble3D val="0"/>
            <c:extLst>
              <c:ext xmlns:c16="http://schemas.microsoft.com/office/drawing/2014/chart" uri="{C3380CC4-5D6E-409C-BE32-E72D297353CC}">
                <c16:uniqueId val="{00000001-4A4F-4727-B736-CC654724207B}"/>
              </c:ext>
            </c:extLst>
          </c:dPt>
          <c:dPt>
            <c:idx val="3"/>
            <c:invertIfNegative val="0"/>
            <c:bubble3D val="0"/>
            <c:extLst>
              <c:ext xmlns:c16="http://schemas.microsoft.com/office/drawing/2014/chart" uri="{C3380CC4-5D6E-409C-BE32-E72D297353CC}">
                <c16:uniqueId val="{00000002-4A4F-4727-B736-CC654724207B}"/>
              </c:ext>
            </c:extLst>
          </c:dPt>
          <c:dLbls>
            <c:dLbl>
              <c:idx val="0"/>
              <c:layout>
                <c:manualLayout>
                  <c:x val="0"/>
                  <c:y val="0"/>
                </c:manualLayout>
              </c:layout>
              <c:spPr/>
              <c:txPr>
                <a:bodyPr/>
                <a:lstStyle/>
                <a:p>
                  <a:pPr>
                    <a:defRPr sz="1792"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4F-4727-B736-CC654724207B}"/>
                </c:ext>
              </c:extLst>
            </c:dLbl>
            <c:spPr>
              <a:noFill/>
              <a:ln w="25304">
                <a:noFill/>
              </a:ln>
            </c:spPr>
            <c:txPr>
              <a:bodyPr/>
              <a:lstStyle/>
              <a:p>
                <a:pPr>
                  <a:defRPr sz="1792"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Sheet1!$B$2</c:f>
              <c:numCache>
                <c:formatCode>0.0%</c:formatCode>
                <c:ptCount val="1"/>
                <c:pt idx="0">
                  <c:v>0.55389999999999995</c:v>
                </c:pt>
              </c:numCache>
            </c:numRef>
          </c:val>
          <c:extLst>
            <c:ext xmlns:c16="http://schemas.microsoft.com/office/drawing/2014/chart" uri="{C3380CC4-5D6E-409C-BE32-E72D297353CC}">
              <c16:uniqueId val="{00000004-4A4F-4727-B736-CC654724207B}"/>
            </c:ext>
          </c:extLst>
        </c:ser>
        <c:ser>
          <c:idx val="1"/>
          <c:order val="1"/>
          <c:tx>
            <c:strRef>
              <c:f>Sheet1!$A$3</c:f>
              <c:strCache>
                <c:ptCount val="1"/>
                <c:pt idx="0">
                  <c:v>With a spouse</c:v>
                </c:pt>
              </c:strCache>
            </c:strRef>
          </c:tx>
          <c:spPr>
            <a:solidFill>
              <a:srgbClr val="92D050"/>
            </a:solidFill>
            <a:ln>
              <a:solidFill>
                <a:schemeClr val="tx2"/>
              </a:solidFill>
            </a:ln>
          </c:spPr>
          <c:invertIfNegative val="0"/>
          <c:dLbls>
            <c:dLbl>
              <c:idx val="0"/>
              <c:layout>
                <c:manualLayout>
                  <c:x val="-1.1570462522406382E-3"/>
                  <c:y val="-2.6947755598432824E-3"/>
                </c:manualLayout>
              </c:layout>
              <c:spPr/>
              <c:txPr>
                <a:bodyPr/>
                <a:lstStyle/>
                <a:p>
                  <a:pPr>
                    <a:defRPr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4F-4727-B736-CC654724207B}"/>
                </c:ext>
              </c:extLst>
            </c:dLbl>
            <c:spPr>
              <a:noFill/>
              <a:ln w="25304">
                <a:noFill/>
              </a:ln>
            </c:spPr>
            <c:txPr>
              <a:bodyPr/>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Sheet1!$B$3</c:f>
              <c:numCache>
                <c:formatCode>0.0%</c:formatCode>
                <c:ptCount val="1"/>
                <c:pt idx="0">
                  <c:v>0.28920000000000001</c:v>
                </c:pt>
              </c:numCache>
            </c:numRef>
          </c:val>
          <c:extLst>
            <c:ext xmlns:c16="http://schemas.microsoft.com/office/drawing/2014/chart" uri="{C3380CC4-5D6E-409C-BE32-E72D297353CC}">
              <c16:uniqueId val="{00000006-4A4F-4727-B736-CC654724207B}"/>
            </c:ext>
          </c:extLst>
        </c:ser>
        <c:ser>
          <c:idx val="2"/>
          <c:order val="2"/>
          <c:tx>
            <c:strRef>
              <c:f>Sheet1!$A$4</c:f>
              <c:strCache>
                <c:ptCount val="1"/>
                <c:pt idx="0">
                  <c:v>With relatives, other than a spouse</c:v>
                </c:pt>
              </c:strCache>
            </c:strRef>
          </c:tx>
          <c:spPr>
            <a:ln>
              <a:solidFill>
                <a:schemeClr val="tx2"/>
              </a:solidFill>
            </a:ln>
          </c:spPr>
          <c:invertIfNegative val="0"/>
          <c:dLbls>
            <c:spPr>
              <a:noFill/>
              <a:ln w="25304">
                <a:noFill/>
              </a:ln>
            </c:spPr>
            <c:txPr>
              <a:bodyPr/>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Sheet1!$B$4</c:f>
              <c:numCache>
                <c:formatCode>0.0%</c:formatCode>
                <c:ptCount val="1"/>
                <c:pt idx="0">
                  <c:v>8.3299999999999999E-2</c:v>
                </c:pt>
              </c:numCache>
            </c:numRef>
          </c:val>
          <c:extLst>
            <c:ext xmlns:c16="http://schemas.microsoft.com/office/drawing/2014/chart" uri="{C3380CC4-5D6E-409C-BE32-E72D297353CC}">
              <c16:uniqueId val="{00000007-4A4F-4727-B736-CC654724207B}"/>
            </c:ext>
          </c:extLst>
        </c:ser>
        <c:ser>
          <c:idx val="3"/>
          <c:order val="3"/>
          <c:tx>
            <c:strRef>
              <c:f>Sheet1!$A$5</c:f>
              <c:strCache>
                <c:ptCount val="1"/>
                <c:pt idx="0">
                  <c:v>With non-relatives</c:v>
                </c:pt>
              </c:strCache>
            </c:strRef>
          </c:tx>
          <c:spPr>
            <a:ln>
              <a:solidFill>
                <a:schemeClr val="tx2"/>
              </a:solidFill>
            </a:ln>
          </c:spPr>
          <c:invertIfNegative val="0"/>
          <c:dLbls>
            <c:spPr>
              <a:noFill/>
              <a:ln w="25304">
                <a:noFill/>
              </a:ln>
            </c:spPr>
            <c:txPr>
              <a:bodyPr/>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Sheet1!$B$5</c:f>
              <c:numCache>
                <c:formatCode>0.0%</c:formatCode>
                <c:ptCount val="1"/>
                <c:pt idx="0">
                  <c:v>1.9599999999999999E-2</c:v>
                </c:pt>
              </c:numCache>
            </c:numRef>
          </c:val>
          <c:extLst>
            <c:ext xmlns:c16="http://schemas.microsoft.com/office/drawing/2014/chart" uri="{C3380CC4-5D6E-409C-BE32-E72D297353CC}">
              <c16:uniqueId val="{00000008-4A4F-4727-B736-CC654724207B}"/>
            </c:ext>
          </c:extLst>
        </c:ser>
        <c:ser>
          <c:idx val="4"/>
          <c:order val="4"/>
          <c:tx>
            <c:strRef>
              <c:f>Sheet1!$A$6</c:f>
              <c:strCache>
                <c:ptCount val="1"/>
                <c:pt idx="0">
                  <c:v>With long-time partner</c:v>
                </c:pt>
              </c:strCache>
            </c:strRef>
          </c:tx>
          <c:spPr>
            <a:ln>
              <a:solidFill>
                <a:schemeClr val="tx2"/>
              </a:solidFill>
            </a:ln>
          </c:spPr>
          <c:invertIfNegative val="0"/>
          <c:dLbls>
            <c:spPr>
              <a:noFill/>
              <a:ln w="25304">
                <a:noFill/>
              </a:ln>
            </c:spPr>
            <c:txPr>
              <a:bodyPr/>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Sheet1!$B$6</c:f>
              <c:numCache>
                <c:formatCode>0.0%</c:formatCode>
                <c:ptCount val="1"/>
                <c:pt idx="0">
                  <c:v>1.47E-2</c:v>
                </c:pt>
              </c:numCache>
            </c:numRef>
          </c:val>
          <c:extLst>
            <c:ext xmlns:c16="http://schemas.microsoft.com/office/drawing/2014/chart" uri="{C3380CC4-5D6E-409C-BE32-E72D297353CC}">
              <c16:uniqueId val="{00000009-4A4F-4727-B736-CC654724207B}"/>
            </c:ext>
          </c:extLst>
        </c:ser>
        <c:ser>
          <c:idx val="5"/>
          <c:order val="5"/>
          <c:tx>
            <c:strRef>
              <c:f>Sheet1!$A$7</c:f>
              <c:strCache>
                <c:ptCount val="1"/>
                <c:pt idx="0">
                  <c:v>Other</c:v>
                </c:pt>
              </c:strCache>
            </c:strRef>
          </c:tx>
          <c:spPr>
            <a:ln>
              <a:solidFill>
                <a:schemeClr val="tx2"/>
              </a:solidFill>
            </a:ln>
          </c:spPr>
          <c:invertIfNegative val="0"/>
          <c:dLbls>
            <c:spPr>
              <a:noFill/>
              <a:ln w="25304">
                <a:noFill/>
              </a:ln>
            </c:spPr>
            <c:txPr>
              <a:bodyPr/>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Living Situation</c:v>
                </c:pt>
              </c:strCache>
            </c:strRef>
          </c:cat>
          <c:val>
            <c:numRef>
              <c:f>Sheet1!$B$7</c:f>
              <c:numCache>
                <c:formatCode>0.0%</c:formatCode>
                <c:ptCount val="1"/>
                <c:pt idx="0">
                  <c:v>3.9199999999999999E-2</c:v>
                </c:pt>
              </c:numCache>
            </c:numRef>
          </c:val>
          <c:extLst>
            <c:ext xmlns:c16="http://schemas.microsoft.com/office/drawing/2014/chart" uri="{C3380CC4-5D6E-409C-BE32-E72D297353CC}">
              <c16:uniqueId val="{0000000A-4A4F-4727-B736-CC654724207B}"/>
            </c:ext>
          </c:extLst>
        </c:ser>
        <c:dLbls>
          <c:showLegendKey val="0"/>
          <c:showVal val="0"/>
          <c:showCatName val="0"/>
          <c:showSerName val="0"/>
          <c:showPercent val="0"/>
          <c:showBubbleSize val="0"/>
        </c:dLbls>
        <c:gapWidth val="69"/>
        <c:overlap val="-30"/>
        <c:axId val="760278368"/>
        <c:axId val="1"/>
      </c:barChart>
      <c:catAx>
        <c:axId val="760278368"/>
        <c:scaling>
          <c:orientation val="minMax"/>
        </c:scaling>
        <c:delete val="0"/>
        <c:axPos val="b"/>
        <c:numFmt formatCode="General" sourceLinked="1"/>
        <c:majorTickMark val="out"/>
        <c:minorTickMark val="none"/>
        <c:tickLblPos val="nextTo"/>
        <c:txPr>
          <a:bodyPr/>
          <a:lstStyle/>
          <a:p>
            <a:pPr>
              <a:defRPr sz="2400" b="1">
                <a:solidFill>
                  <a:schemeClr val="tx2"/>
                </a:solidFill>
              </a:defRPr>
            </a:pPr>
            <a:endParaRPr lang="en-US"/>
          </a:p>
        </c:txPr>
        <c:crossAx val="1"/>
        <c:crosses val="autoZero"/>
        <c:auto val="1"/>
        <c:lblAlgn val="ctr"/>
        <c:lblOffset val="100"/>
        <c:noMultiLvlLbl val="0"/>
      </c:catAx>
      <c:valAx>
        <c:axId val="1"/>
        <c:scaling>
          <c:orientation val="minMax"/>
          <c:max val="0.60000000000000009"/>
          <c:min val="0"/>
        </c:scaling>
        <c:delete val="0"/>
        <c:axPos val="l"/>
        <c:majorGridlines>
          <c:spPr>
            <a:ln>
              <a:solidFill>
                <a:schemeClr val="tx2"/>
              </a:solidFill>
            </a:ln>
          </c:spPr>
        </c:majorGridlines>
        <c:numFmt formatCode="0%" sourceLinked="0"/>
        <c:majorTickMark val="out"/>
        <c:minorTickMark val="none"/>
        <c:tickLblPos val="nextTo"/>
        <c:txPr>
          <a:bodyPr/>
          <a:lstStyle/>
          <a:p>
            <a:pPr>
              <a:defRPr sz="1600" b="1">
                <a:solidFill>
                  <a:schemeClr val="tx2"/>
                </a:solidFill>
              </a:defRPr>
            </a:pPr>
            <a:endParaRPr lang="en-US"/>
          </a:p>
        </c:txPr>
        <c:crossAx val="760278368"/>
        <c:crosses val="autoZero"/>
        <c:crossBetween val="between"/>
        <c:majorUnit val="0.1"/>
        <c:minorUnit val="2.0000000000000004E-2"/>
      </c:valAx>
      <c:spPr>
        <a:noFill/>
        <a:ln w="25368">
          <a:noFill/>
        </a:ln>
      </c:spPr>
    </c:plotArea>
    <c:legend>
      <c:legendPos val="r"/>
      <c:layout>
        <c:manualLayout>
          <c:xMode val="edge"/>
          <c:yMode val="edge"/>
          <c:x val="0.79482360273527686"/>
          <c:y val="9.6385774423552825E-5"/>
          <c:w val="0.20517639726472317"/>
          <c:h val="0.84212272379091047"/>
        </c:manualLayout>
      </c:layout>
      <c:overlay val="0"/>
      <c:txPr>
        <a:bodyPr/>
        <a:lstStyle/>
        <a:p>
          <a:pPr>
            <a:defRPr sz="1800" b="1">
              <a:solidFill>
                <a:schemeClr val="tx2"/>
              </a:solidFill>
            </a:defRPr>
          </a:pPr>
          <a:endParaRPr lang="en-US"/>
        </a:p>
      </c:txPr>
    </c:legend>
    <c:plotVisOnly val="1"/>
    <c:dispBlanksAs val="gap"/>
    <c:showDLblsOverMax val="0"/>
  </c:chart>
  <c:txPr>
    <a:bodyPr/>
    <a:lstStyle/>
    <a:p>
      <a:pPr>
        <a:defRPr sz="1792"/>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0.45759</cdr:x>
      <cdr:y>0.263</cdr:y>
    </cdr:from>
    <cdr:to>
      <cdr:x>0.50586</cdr:x>
      <cdr:y>0.33843</cdr:y>
    </cdr:to>
    <cdr:sp macro="" textlink="">
      <cdr:nvSpPr>
        <cdr:cNvPr id="2" name="TextBox 1"/>
        <cdr:cNvSpPr txBox="1"/>
      </cdr:nvSpPr>
      <cdr:spPr>
        <a:xfrm xmlns:a="http://schemas.openxmlformats.org/drawingml/2006/main">
          <a:off x="4157257" y="1822076"/>
          <a:ext cx="537882" cy="551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0.35148</cdr:x>
      <cdr:y>0.1176</cdr:y>
    </cdr:from>
    <cdr:to>
      <cdr:x>0.38283</cdr:x>
      <cdr:y>0.16437</cdr:y>
    </cdr:to>
    <cdr:sp macro="" textlink="">
      <cdr:nvSpPr>
        <cdr:cNvPr id="8" name="TextBox 7"/>
        <cdr:cNvSpPr txBox="1"/>
      </cdr:nvSpPr>
      <cdr:spPr>
        <a:xfrm xmlns:a="http://schemas.openxmlformats.org/drawingml/2006/main">
          <a:off x="3321299" y="805329"/>
          <a:ext cx="393700"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0.89306</cdr:x>
      <cdr:y>0.37488</cdr:y>
    </cdr:from>
    <cdr:to>
      <cdr:x>0.91591</cdr:x>
      <cdr:y>0.42333</cdr:y>
    </cdr:to>
    <cdr:sp macro="" textlink="">
      <cdr:nvSpPr>
        <cdr:cNvPr id="12" name="TextBox 11"/>
        <cdr:cNvSpPr txBox="1"/>
      </cdr:nvSpPr>
      <cdr:spPr>
        <a:xfrm xmlns:a="http://schemas.openxmlformats.org/drawingml/2006/main">
          <a:off x="10159231" y="2529103"/>
          <a:ext cx="283546" cy="3363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707EA4-56A0-4E65-958B-B0BC9C908A70}"/>
              </a:ext>
            </a:extLst>
          </p:cNvPr>
          <p:cNvSpPr>
            <a:spLocks noGrp="1"/>
          </p:cNvSpPr>
          <p:nvPr>
            <p:ph type="hdr" sz="quarter"/>
          </p:nvPr>
        </p:nvSpPr>
        <p:spPr>
          <a:xfrm>
            <a:off x="0" y="0"/>
            <a:ext cx="3038649" cy="465138"/>
          </a:xfrm>
          <a:prstGeom prst="rect">
            <a:avLst/>
          </a:prstGeom>
        </p:spPr>
        <p:txBody>
          <a:bodyPr vert="horz" lIns="93167" tIns="46583" rIns="93167" bIns="4658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1CB1F9E-A146-4080-965C-991643B6A355}"/>
              </a:ext>
            </a:extLst>
          </p:cNvPr>
          <p:cNvSpPr>
            <a:spLocks noGrp="1"/>
          </p:cNvSpPr>
          <p:nvPr>
            <p:ph type="dt" sz="quarter" idx="1"/>
          </p:nvPr>
        </p:nvSpPr>
        <p:spPr>
          <a:xfrm>
            <a:off x="3970134" y="0"/>
            <a:ext cx="3038648" cy="465138"/>
          </a:xfrm>
          <a:prstGeom prst="rect">
            <a:avLst/>
          </a:prstGeom>
        </p:spPr>
        <p:txBody>
          <a:bodyPr vert="horz" lIns="93167" tIns="46583" rIns="93167" bIns="46583" rtlCol="0"/>
          <a:lstStyle>
            <a:lvl1pPr algn="r" eaLnBrk="1" fontAlgn="auto" hangingPunct="1">
              <a:spcBef>
                <a:spcPts val="0"/>
              </a:spcBef>
              <a:spcAft>
                <a:spcPts val="0"/>
              </a:spcAft>
              <a:defRPr sz="1200">
                <a:latin typeface="+mn-lt"/>
                <a:cs typeface="+mn-cs"/>
              </a:defRPr>
            </a:lvl1pPr>
          </a:lstStyle>
          <a:p>
            <a:pPr>
              <a:defRPr/>
            </a:pPr>
            <a:fld id="{AE634E7D-4E6D-4869-A987-F2718B75ECEA}" type="datetimeFigureOut">
              <a:rPr lang="en-US"/>
              <a:pPr>
                <a:defRPr/>
              </a:pPr>
              <a:t>5/25/2022</a:t>
            </a:fld>
            <a:endParaRPr lang="en-US" dirty="0"/>
          </a:p>
        </p:txBody>
      </p:sp>
      <p:sp>
        <p:nvSpPr>
          <p:cNvPr id="4" name="Footer Placeholder 3">
            <a:extLst>
              <a:ext uri="{FF2B5EF4-FFF2-40B4-BE49-F238E27FC236}">
                <a16:creationId xmlns:a16="http://schemas.microsoft.com/office/drawing/2014/main" id="{831639CC-6D15-4D76-9B11-472349D36FFB}"/>
              </a:ext>
            </a:extLst>
          </p:cNvPr>
          <p:cNvSpPr>
            <a:spLocks noGrp="1"/>
          </p:cNvSpPr>
          <p:nvPr>
            <p:ph type="ftr" sz="quarter" idx="2"/>
          </p:nvPr>
        </p:nvSpPr>
        <p:spPr>
          <a:xfrm>
            <a:off x="0" y="8831264"/>
            <a:ext cx="3038649" cy="465137"/>
          </a:xfrm>
          <a:prstGeom prst="rect">
            <a:avLst/>
          </a:prstGeom>
        </p:spPr>
        <p:txBody>
          <a:bodyPr vert="horz" lIns="93167" tIns="46583" rIns="93167" bIns="4658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E58C24E2-8EF2-437A-B1C8-2FE942D5C62D}"/>
              </a:ext>
            </a:extLst>
          </p:cNvPr>
          <p:cNvSpPr>
            <a:spLocks noGrp="1"/>
          </p:cNvSpPr>
          <p:nvPr>
            <p:ph type="sldNum" sz="quarter" idx="3"/>
          </p:nvPr>
        </p:nvSpPr>
        <p:spPr>
          <a:xfrm>
            <a:off x="3970134" y="8831264"/>
            <a:ext cx="3038648" cy="465137"/>
          </a:xfrm>
          <a:prstGeom prst="rect">
            <a:avLst/>
          </a:prstGeom>
        </p:spPr>
        <p:txBody>
          <a:bodyPr vert="horz" wrap="square" lIns="93167" tIns="46583" rIns="93167" bIns="46583" numCol="1" anchor="b" anchorCtr="0" compatLnSpc="1">
            <a:prstTxWarp prst="textNoShape">
              <a:avLst/>
            </a:prstTxWarp>
          </a:bodyPr>
          <a:lstStyle>
            <a:lvl1pPr algn="r" eaLnBrk="1" hangingPunct="1">
              <a:defRPr sz="1200"/>
            </a:lvl1pPr>
          </a:lstStyle>
          <a:p>
            <a:pPr>
              <a:defRPr/>
            </a:pPr>
            <a:fld id="{4A34C76F-A572-4166-A929-9505D4E775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1D475-9284-4013-9F8C-185BC39984DD}"/>
              </a:ext>
            </a:extLst>
          </p:cNvPr>
          <p:cNvSpPr>
            <a:spLocks noGrp="1"/>
          </p:cNvSpPr>
          <p:nvPr>
            <p:ph type="hdr" sz="quarter"/>
          </p:nvPr>
        </p:nvSpPr>
        <p:spPr>
          <a:xfrm>
            <a:off x="0" y="0"/>
            <a:ext cx="3038649" cy="465138"/>
          </a:xfrm>
          <a:prstGeom prst="rect">
            <a:avLst/>
          </a:prstGeom>
        </p:spPr>
        <p:txBody>
          <a:bodyPr vert="horz" lIns="93167" tIns="46583" rIns="93167" bIns="4658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8B48E2C-B833-4DBA-BBBD-184EAECC66F5}"/>
              </a:ext>
            </a:extLst>
          </p:cNvPr>
          <p:cNvSpPr>
            <a:spLocks noGrp="1"/>
          </p:cNvSpPr>
          <p:nvPr>
            <p:ph type="dt" idx="1"/>
          </p:nvPr>
        </p:nvSpPr>
        <p:spPr>
          <a:xfrm>
            <a:off x="3970134" y="0"/>
            <a:ext cx="3038648" cy="465138"/>
          </a:xfrm>
          <a:prstGeom prst="rect">
            <a:avLst/>
          </a:prstGeom>
        </p:spPr>
        <p:txBody>
          <a:bodyPr vert="horz" lIns="93167" tIns="46583" rIns="93167" bIns="46583" rtlCol="0"/>
          <a:lstStyle>
            <a:lvl1pPr algn="r" eaLnBrk="1" fontAlgn="auto" hangingPunct="1">
              <a:spcBef>
                <a:spcPts val="0"/>
              </a:spcBef>
              <a:spcAft>
                <a:spcPts val="0"/>
              </a:spcAft>
              <a:defRPr sz="1200">
                <a:latin typeface="+mn-lt"/>
                <a:cs typeface="+mn-cs"/>
              </a:defRPr>
            </a:lvl1pPr>
          </a:lstStyle>
          <a:p>
            <a:pPr>
              <a:defRPr/>
            </a:pPr>
            <a:fld id="{8BEF021A-BA89-4E53-9B76-8220698607E2}" type="datetimeFigureOut">
              <a:rPr lang="en-US"/>
              <a:pPr>
                <a:defRPr/>
              </a:pPr>
              <a:t>5/25/2022</a:t>
            </a:fld>
            <a:endParaRPr lang="en-US" dirty="0"/>
          </a:p>
        </p:txBody>
      </p:sp>
      <p:sp>
        <p:nvSpPr>
          <p:cNvPr id="4" name="Slide Image Placeholder 3">
            <a:extLst>
              <a:ext uri="{FF2B5EF4-FFF2-40B4-BE49-F238E27FC236}">
                <a16:creationId xmlns:a16="http://schemas.microsoft.com/office/drawing/2014/main" id="{E2002F0E-EBE8-4803-830C-0E8E6F0BB14E}"/>
              </a:ext>
            </a:extLst>
          </p:cNvPr>
          <p:cNvSpPr>
            <a:spLocks noGrp="1" noRot="1" noChangeAspect="1"/>
          </p:cNvSpPr>
          <p:nvPr>
            <p:ph type="sldImg" idx="2"/>
          </p:nvPr>
        </p:nvSpPr>
        <p:spPr>
          <a:xfrm>
            <a:off x="717550" y="1162050"/>
            <a:ext cx="5575300" cy="3135313"/>
          </a:xfrm>
          <a:prstGeom prst="rect">
            <a:avLst/>
          </a:prstGeom>
          <a:noFill/>
          <a:ln w="12700">
            <a:solidFill>
              <a:prstClr val="black"/>
            </a:solidFill>
          </a:ln>
        </p:spPr>
        <p:txBody>
          <a:bodyPr vert="horz" lIns="93167" tIns="46583" rIns="93167" bIns="46583" rtlCol="0" anchor="ctr"/>
          <a:lstStyle/>
          <a:p>
            <a:pPr lvl="0"/>
            <a:endParaRPr lang="en-US" noProof="0" dirty="0"/>
          </a:p>
        </p:txBody>
      </p:sp>
      <p:sp>
        <p:nvSpPr>
          <p:cNvPr id="5" name="Notes Placeholder 4">
            <a:extLst>
              <a:ext uri="{FF2B5EF4-FFF2-40B4-BE49-F238E27FC236}">
                <a16:creationId xmlns:a16="http://schemas.microsoft.com/office/drawing/2014/main" id="{53462BEA-355B-4016-86A8-4DC3F3328C20}"/>
              </a:ext>
            </a:extLst>
          </p:cNvPr>
          <p:cNvSpPr>
            <a:spLocks noGrp="1"/>
          </p:cNvSpPr>
          <p:nvPr>
            <p:ph type="body" sz="quarter" idx="3"/>
          </p:nvPr>
        </p:nvSpPr>
        <p:spPr>
          <a:xfrm>
            <a:off x="701849" y="4475164"/>
            <a:ext cx="5606703" cy="3659187"/>
          </a:xfrm>
          <a:prstGeom prst="rect">
            <a:avLst/>
          </a:prstGeom>
        </p:spPr>
        <p:txBody>
          <a:bodyPr vert="horz" lIns="93167" tIns="46583" rIns="93167"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A3934C-818F-4493-9C72-72877A2ED98F}"/>
              </a:ext>
            </a:extLst>
          </p:cNvPr>
          <p:cNvSpPr>
            <a:spLocks noGrp="1"/>
          </p:cNvSpPr>
          <p:nvPr>
            <p:ph type="ftr" sz="quarter" idx="4"/>
          </p:nvPr>
        </p:nvSpPr>
        <p:spPr>
          <a:xfrm>
            <a:off x="0" y="8831264"/>
            <a:ext cx="3038649" cy="465137"/>
          </a:xfrm>
          <a:prstGeom prst="rect">
            <a:avLst/>
          </a:prstGeom>
        </p:spPr>
        <p:txBody>
          <a:bodyPr vert="horz" lIns="93167" tIns="46583" rIns="93167" bIns="4658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8A59C62-21C1-4A30-B5D7-BC26F3D4ED59}"/>
              </a:ext>
            </a:extLst>
          </p:cNvPr>
          <p:cNvSpPr>
            <a:spLocks noGrp="1"/>
          </p:cNvSpPr>
          <p:nvPr>
            <p:ph type="sldNum" sz="quarter" idx="5"/>
          </p:nvPr>
        </p:nvSpPr>
        <p:spPr>
          <a:xfrm>
            <a:off x="3970134" y="8831264"/>
            <a:ext cx="3038648" cy="465137"/>
          </a:xfrm>
          <a:prstGeom prst="rect">
            <a:avLst/>
          </a:prstGeom>
        </p:spPr>
        <p:txBody>
          <a:bodyPr vert="horz" wrap="square" lIns="93167" tIns="46583" rIns="93167" bIns="46583" numCol="1" anchor="b" anchorCtr="0" compatLnSpc="1">
            <a:prstTxWarp prst="textNoShape">
              <a:avLst/>
            </a:prstTxWarp>
          </a:bodyPr>
          <a:lstStyle>
            <a:lvl1pPr algn="r" eaLnBrk="1" hangingPunct="1">
              <a:defRPr sz="1200"/>
            </a:lvl1pPr>
          </a:lstStyle>
          <a:p>
            <a:pPr>
              <a:defRPr/>
            </a:pPr>
            <a:fld id="{A0BF5DB8-BFC1-49CE-8E7B-FD20D619A0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400C900-CE24-4701-A16A-D6C94C453B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CCB53A6-C956-4D38-BF90-B9A89FFDE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89409496-85B2-49A2-A0E9-64CE38129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12153A-0957-4916-8FD3-0E43273A7166}"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140D178-1C82-416C-A320-BA16B38AFE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D67CBC3-14C6-47A3-A7C3-1A7D0C084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a:extLst>
              <a:ext uri="{FF2B5EF4-FFF2-40B4-BE49-F238E27FC236}">
                <a16:creationId xmlns:a16="http://schemas.microsoft.com/office/drawing/2014/main" id="{08373571-5AFA-4984-9C93-08B3C94A2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354FD1-E4F1-43B3-83A7-CBFA8D3A28EE}"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FBE48A8-C8C3-45FB-A9B1-4EDC6F0D0F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E717EB8-2BEF-4739-9FE7-74F00A13F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2019: </a:t>
            </a:r>
          </a:p>
          <a:p>
            <a:pPr eaLnBrk="1" hangingPunct="1">
              <a:spcBef>
                <a:spcPct val="0"/>
              </a:spcBef>
            </a:pPr>
            <a:r>
              <a:rPr lang="en-US" altLang="en-US" dirty="0"/>
              <a:t>	Disability = 54.4%</a:t>
            </a:r>
          </a:p>
          <a:p>
            <a:pPr eaLnBrk="1" hangingPunct="1">
              <a:spcBef>
                <a:spcPct val="0"/>
              </a:spcBef>
            </a:pPr>
            <a:r>
              <a:rPr lang="en-US" altLang="en-US" dirty="0"/>
              <a:t>	No Disability = 45.6%</a:t>
            </a:r>
          </a:p>
          <a:p>
            <a:pPr eaLnBrk="1" hangingPunct="1">
              <a:spcBef>
                <a:spcPct val="0"/>
              </a:spcBef>
            </a:pPr>
            <a:r>
              <a:rPr lang="en-US" altLang="en-US" dirty="0"/>
              <a:t>2022:</a:t>
            </a:r>
          </a:p>
          <a:p>
            <a:pPr eaLnBrk="1" hangingPunct="1">
              <a:spcBef>
                <a:spcPct val="0"/>
              </a:spcBef>
            </a:pPr>
            <a:r>
              <a:rPr lang="en-US" altLang="en-US" dirty="0"/>
              <a:t>	Disability = 49%</a:t>
            </a:r>
          </a:p>
          <a:p>
            <a:pPr eaLnBrk="1" hangingPunct="1">
              <a:spcBef>
                <a:spcPct val="0"/>
              </a:spcBef>
            </a:pPr>
            <a:r>
              <a:rPr lang="en-US" altLang="en-US" dirty="0"/>
              <a:t>	No Disability = 51%</a:t>
            </a:r>
          </a:p>
          <a:p>
            <a:pPr eaLnBrk="1" hangingPunct="1">
              <a:spcBef>
                <a:spcPct val="0"/>
              </a:spcBef>
            </a:pPr>
            <a:endParaRPr lang="en-US" altLang="en-US" dirty="0"/>
          </a:p>
          <a:p>
            <a:pPr eaLnBrk="1" hangingPunct="1">
              <a:spcBef>
                <a:spcPct val="0"/>
              </a:spcBef>
            </a:pPr>
            <a:r>
              <a:rPr lang="en-US" altLang="en-US" dirty="0"/>
              <a:t>Decrease of respondents with disabilities</a:t>
            </a:r>
          </a:p>
        </p:txBody>
      </p:sp>
      <p:sp>
        <p:nvSpPr>
          <p:cNvPr id="30724" name="Slide Number Placeholder 3">
            <a:extLst>
              <a:ext uri="{FF2B5EF4-FFF2-40B4-BE49-F238E27FC236}">
                <a16:creationId xmlns:a16="http://schemas.microsoft.com/office/drawing/2014/main" id="{65426C0E-324F-4381-9E97-E8E9BB11B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391B7A-A8CF-4628-B766-E9D9CA91EA11}"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68DC182-120E-43FE-B6E0-B7B5A13A56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82063D0-E4C1-4964-A4E2-1352FC22F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2019 Survey = 17% of respondents were veterans </a:t>
            </a:r>
          </a:p>
          <a:p>
            <a:pPr eaLnBrk="1" hangingPunct="1">
              <a:spcBef>
                <a:spcPct val="0"/>
              </a:spcBef>
            </a:pPr>
            <a:endParaRPr lang="en-US" altLang="en-US" dirty="0"/>
          </a:p>
          <a:p>
            <a:pPr eaLnBrk="1" hangingPunct="1">
              <a:spcBef>
                <a:spcPct val="0"/>
              </a:spcBef>
            </a:pPr>
            <a:r>
              <a:rPr lang="en-US" altLang="en-US" dirty="0"/>
              <a:t>Decreased from 17% to 12%</a:t>
            </a:r>
          </a:p>
        </p:txBody>
      </p:sp>
      <p:sp>
        <p:nvSpPr>
          <p:cNvPr id="32772" name="Slide Number Placeholder 3">
            <a:extLst>
              <a:ext uri="{FF2B5EF4-FFF2-40B4-BE49-F238E27FC236}">
                <a16:creationId xmlns:a16="http://schemas.microsoft.com/office/drawing/2014/main" id="{1B575F7A-2A59-4025-85D5-A226FECD3C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17BE5-3AD9-4259-A08C-E4D7BC714A1A}"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39F2176-A976-4FF6-9902-E03C2F409E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1FB8E61-820C-4B17-9E39-0373D48017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50" dirty="0"/>
              <a:t>2019: (56.8% of Respondents are 75+)</a:t>
            </a:r>
          </a:p>
          <a:p>
            <a:pPr eaLnBrk="1" hangingPunct="1">
              <a:spcBef>
                <a:spcPct val="0"/>
              </a:spcBef>
            </a:pPr>
            <a:r>
              <a:rPr lang="en-US" altLang="en-US" sz="1050" dirty="0"/>
              <a:t>	Under 55: 0.7%</a:t>
            </a:r>
          </a:p>
          <a:p>
            <a:pPr eaLnBrk="1" hangingPunct="1">
              <a:spcBef>
                <a:spcPct val="0"/>
              </a:spcBef>
            </a:pPr>
            <a:r>
              <a:rPr lang="en-US" altLang="en-US" sz="1050" dirty="0"/>
              <a:t>	55-59: 1.4%</a:t>
            </a:r>
          </a:p>
          <a:p>
            <a:pPr eaLnBrk="1" hangingPunct="1">
              <a:spcBef>
                <a:spcPct val="0"/>
              </a:spcBef>
            </a:pPr>
            <a:r>
              <a:rPr lang="en-US" altLang="en-US" sz="1050" dirty="0"/>
              <a:t>	60-64: 11.2%</a:t>
            </a:r>
          </a:p>
          <a:p>
            <a:pPr eaLnBrk="1" hangingPunct="1">
              <a:spcBef>
                <a:spcPct val="0"/>
              </a:spcBef>
            </a:pPr>
            <a:r>
              <a:rPr lang="en-US" altLang="en-US" sz="1050" dirty="0"/>
              <a:t>	65-69: 14.7%</a:t>
            </a:r>
          </a:p>
          <a:p>
            <a:pPr eaLnBrk="1" hangingPunct="1">
              <a:spcBef>
                <a:spcPct val="0"/>
              </a:spcBef>
            </a:pPr>
            <a:r>
              <a:rPr lang="en-US" altLang="en-US" sz="1050" dirty="0"/>
              <a:t>	70-74: 14.7%</a:t>
            </a:r>
          </a:p>
          <a:p>
            <a:pPr eaLnBrk="1" hangingPunct="1">
              <a:spcBef>
                <a:spcPct val="0"/>
              </a:spcBef>
            </a:pPr>
            <a:r>
              <a:rPr lang="en-US" altLang="en-US" sz="1050" dirty="0"/>
              <a:t>	75-79: 18.9%</a:t>
            </a:r>
          </a:p>
          <a:p>
            <a:pPr eaLnBrk="1" hangingPunct="1">
              <a:spcBef>
                <a:spcPct val="0"/>
              </a:spcBef>
            </a:pPr>
            <a:r>
              <a:rPr lang="en-US" altLang="en-US" sz="1050" dirty="0"/>
              <a:t>	80-84: 14.7%</a:t>
            </a:r>
          </a:p>
          <a:p>
            <a:pPr eaLnBrk="1" hangingPunct="1">
              <a:spcBef>
                <a:spcPct val="0"/>
              </a:spcBef>
            </a:pPr>
            <a:r>
              <a:rPr lang="en-US" altLang="en-US" sz="1050" dirty="0"/>
              <a:t>	85+: 23.8%</a:t>
            </a:r>
          </a:p>
          <a:p>
            <a:pPr eaLnBrk="1" hangingPunct="1">
              <a:spcBef>
                <a:spcPct val="0"/>
              </a:spcBef>
            </a:pPr>
            <a:r>
              <a:rPr lang="en-US" altLang="en-US" sz="1050" dirty="0"/>
              <a:t>2022: (50.5% of Respondents are 75+)</a:t>
            </a:r>
          </a:p>
          <a:p>
            <a:pPr eaLnBrk="1" hangingPunct="1">
              <a:spcBef>
                <a:spcPct val="0"/>
              </a:spcBef>
            </a:pPr>
            <a:r>
              <a:rPr lang="en-US" altLang="en-US" sz="1050" dirty="0"/>
              <a:t>	Under 55: 2.9%</a:t>
            </a:r>
          </a:p>
          <a:p>
            <a:pPr eaLnBrk="1" hangingPunct="1">
              <a:spcBef>
                <a:spcPct val="0"/>
              </a:spcBef>
            </a:pPr>
            <a:r>
              <a:rPr lang="en-US" altLang="en-US" sz="1050" dirty="0"/>
              <a:t>	55-59: 4.3%</a:t>
            </a:r>
          </a:p>
          <a:p>
            <a:pPr eaLnBrk="1" hangingPunct="1">
              <a:spcBef>
                <a:spcPct val="0"/>
              </a:spcBef>
            </a:pPr>
            <a:r>
              <a:rPr lang="en-US" altLang="en-US" sz="1050" dirty="0"/>
              <a:t>	60-64: 9.6%</a:t>
            </a:r>
          </a:p>
          <a:p>
            <a:pPr eaLnBrk="1" hangingPunct="1">
              <a:spcBef>
                <a:spcPct val="0"/>
              </a:spcBef>
            </a:pPr>
            <a:r>
              <a:rPr lang="en-US" altLang="en-US" sz="1050" dirty="0"/>
              <a:t>	65-69: 17.3%</a:t>
            </a:r>
          </a:p>
          <a:p>
            <a:pPr eaLnBrk="1" hangingPunct="1">
              <a:spcBef>
                <a:spcPct val="0"/>
              </a:spcBef>
            </a:pPr>
            <a:r>
              <a:rPr lang="en-US" altLang="en-US" sz="1050" dirty="0"/>
              <a:t>	70-74: 15.4%</a:t>
            </a:r>
          </a:p>
          <a:p>
            <a:pPr eaLnBrk="1" hangingPunct="1">
              <a:spcBef>
                <a:spcPct val="0"/>
              </a:spcBef>
            </a:pPr>
            <a:r>
              <a:rPr lang="en-US" altLang="en-US" sz="1050" dirty="0"/>
              <a:t>	75-79: 13.9%</a:t>
            </a:r>
          </a:p>
          <a:p>
            <a:pPr eaLnBrk="1" hangingPunct="1">
              <a:spcBef>
                <a:spcPct val="0"/>
              </a:spcBef>
            </a:pPr>
            <a:r>
              <a:rPr lang="en-US" altLang="en-US" sz="1050" dirty="0"/>
              <a:t>	80-84: 17.8%</a:t>
            </a:r>
          </a:p>
          <a:p>
            <a:pPr eaLnBrk="1" hangingPunct="1">
              <a:spcBef>
                <a:spcPct val="0"/>
              </a:spcBef>
            </a:pPr>
            <a:r>
              <a:rPr lang="en-US" altLang="en-US" sz="1050" dirty="0"/>
              <a:t>	85+: 18.8%</a:t>
            </a:r>
          </a:p>
          <a:p>
            <a:pPr eaLnBrk="1" hangingPunct="1">
              <a:spcBef>
                <a:spcPct val="0"/>
              </a:spcBef>
            </a:pPr>
            <a:endParaRPr lang="en-US" altLang="en-US" sz="1050" dirty="0"/>
          </a:p>
        </p:txBody>
      </p:sp>
      <p:sp>
        <p:nvSpPr>
          <p:cNvPr id="34820" name="Slide Number Placeholder 3">
            <a:extLst>
              <a:ext uri="{FF2B5EF4-FFF2-40B4-BE49-F238E27FC236}">
                <a16:creationId xmlns:a16="http://schemas.microsoft.com/office/drawing/2014/main" id="{BAE3C83E-D4B2-4282-8CF1-B4F68DB28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8BA731-8438-4757-9216-538495408E9D}"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107719E-9B6A-452C-AE26-2A067F5B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FC3313F-71D7-441D-A295-D625D685E8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FBF43E0D-DF3C-4BB3-ADD2-5955EA217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5D542A-0DEE-4103-BDD6-2588C97AE97E}"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4D80A44-B082-437E-8D90-45530E778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4C14A22-3BF0-4EB5-A72A-178CE3C3833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2019</a:t>
            </a:r>
          </a:p>
          <a:p>
            <a:pPr marL="594360" lvl="1" eaLnBrk="1" fontAlgn="auto" hangingPunct="1">
              <a:spcAft>
                <a:spcPts val="0"/>
              </a:spcAft>
              <a:defRPr/>
            </a:pPr>
            <a:r>
              <a:rPr lang="en-US" dirty="0"/>
              <a:t>Home Delivered Meals</a:t>
            </a:r>
          </a:p>
          <a:p>
            <a:pPr marL="594360" lvl="1" eaLnBrk="1" fontAlgn="auto" hangingPunct="1">
              <a:spcAft>
                <a:spcPts val="0"/>
              </a:spcAft>
              <a:defRPr/>
            </a:pPr>
            <a:r>
              <a:rPr lang="en-US" dirty="0"/>
              <a:t>Transportation within the county</a:t>
            </a:r>
          </a:p>
          <a:p>
            <a:pPr marL="594360" lvl="1" eaLnBrk="1" fontAlgn="auto" hangingPunct="1">
              <a:spcAft>
                <a:spcPts val="0"/>
              </a:spcAft>
              <a:defRPr/>
            </a:pPr>
            <a:r>
              <a:rPr lang="en-US" dirty="0"/>
              <a:t>MMAP</a:t>
            </a:r>
          </a:p>
          <a:p>
            <a:pPr marL="594360" lvl="1" eaLnBrk="1" fontAlgn="auto" hangingPunct="1">
              <a:spcAft>
                <a:spcPts val="0"/>
              </a:spcAft>
              <a:defRPr/>
            </a:pPr>
            <a:r>
              <a:rPr lang="en-US" dirty="0"/>
              <a:t>Personal Emergency Response System</a:t>
            </a:r>
          </a:p>
          <a:p>
            <a:pPr marL="594360" lvl="1" eaLnBrk="1" fontAlgn="auto" hangingPunct="1">
              <a:spcAft>
                <a:spcPts val="0"/>
              </a:spcAft>
              <a:defRPr/>
            </a:pPr>
            <a:r>
              <a:rPr lang="en-US" dirty="0"/>
              <a:t>Personal Care</a:t>
            </a:r>
          </a:p>
          <a:p>
            <a:pPr marL="594360" lvl="1" eaLnBrk="1" fontAlgn="auto" hangingPunct="1">
              <a:spcAft>
                <a:spcPts val="0"/>
              </a:spcAft>
              <a:defRPr/>
            </a:pPr>
            <a:endParaRPr lang="en-US" dirty="0"/>
          </a:p>
          <a:p>
            <a:pPr marL="137160" lvl="0" eaLnBrk="1" fontAlgn="auto" hangingPunct="1">
              <a:spcAft>
                <a:spcPts val="0"/>
              </a:spcAft>
              <a:defRPr/>
            </a:pPr>
            <a:r>
              <a:rPr lang="en-US" dirty="0"/>
              <a:t>2023</a:t>
            </a:r>
          </a:p>
          <a:p>
            <a:pPr marL="594360" lvl="1" eaLnBrk="1" fontAlgn="auto" hangingPunct="1">
              <a:spcAft>
                <a:spcPts val="0"/>
              </a:spcAft>
              <a:defRPr/>
            </a:pPr>
            <a:r>
              <a:rPr lang="en-US" dirty="0"/>
              <a:t>Home Delivered Meals</a:t>
            </a:r>
          </a:p>
          <a:p>
            <a:pPr marL="594360" lvl="1" eaLnBrk="1" fontAlgn="auto" hangingPunct="1">
              <a:spcAft>
                <a:spcPts val="0"/>
              </a:spcAft>
              <a:defRPr/>
            </a:pPr>
            <a:r>
              <a:rPr lang="en-US" dirty="0"/>
              <a:t>Transportation within the county</a:t>
            </a:r>
          </a:p>
          <a:p>
            <a:pPr marL="594360" lvl="1" eaLnBrk="1" fontAlgn="auto" hangingPunct="1">
              <a:spcAft>
                <a:spcPts val="0"/>
              </a:spcAft>
              <a:defRPr/>
            </a:pPr>
            <a:r>
              <a:rPr lang="en-US" dirty="0"/>
              <a:t>Homemaker Services</a:t>
            </a:r>
          </a:p>
          <a:p>
            <a:pPr marL="594360" lvl="1" eaLnBrk="1" fontAlgn="auto" hangingPunct="1">
              <a:spcAft>
                <a:spcPts val="0"/>
              </a:spcAft>
              <a:defRPr/>
            </a:pPr>
            <a:r>
              <a:rPr lang="en-US" dirty="0"/>
              <a:t>Personal Emergency Response System</a:t>
            </a:r>
          </a:p>
          <a:p>
            <a:pPr marL="594360" marR="0" lvl="1" indent="0" algn="l" defTabSz="914400" rtl="0" eaLnBrk="1" fontAlgn="auto" latinLnBrk="0" hangingPunct="1">
              <a:lnSpc>
                <a:spcPct val="100000"/>
              </a:lnSpc>
              <a:spcBef>
                <a:spcPct val="30000"/>
              </a:spcBef>
              <a:spcAft>
                <a:spcPts val="0"/>
              </a:spcAft>
              <a:buClrTx/>
              <a:buSzTx/>
              <a:buFontTx/>
              <a:buNone/>
              <a:tabLst/>
              <a:defRPr/>
            </a:pPr>
            <a:r>
              <a:rPr lang="en-US" dirty="0"/>
              <a:t>Care Management/In-Home Assessment &amp; Monitoring</a:t>
            </a:r>
          </a:p>
          <a:p>
            <a:pPr marL="594360" lvl="1" eaLnBrk="1" fontAlgn="auto" hangingPunct="1">
              <a:spcAft>
                <a:spcPts val="0"/>
              </a:spcAft>
              <a:defRPr/>
            </a:pPr>
            <a:r>
              <a:rPr lang="en-US" dirty="0"/>
              <a:t>Personal Care</a:t>
            </a:r>
          </a:p>
          <a:p>
            <a:pPr marL="137160" lvl="0" eaLnBrk="1" fontAlgn="auto" hangingPunct="1">
              <a:spcAft>
                <a:spcPts val="0"/>
              </a:spcAft>
              <a:defRPr/>
            </a:pPr>
            <a:endParaRPr lang="en-US" dirty="0"/>
          </a:p>
          <a:p>
            <a:pPr>
              <a:defRPr/>
            </a:pPr>
            <a:endParaRPr lang="en-US" altLang="en-US" dirty="0"/>
          </a:p>
        </p:txBody>
      </p:sp>
      <p:sp>
        <p:nvSpPr>
          <p:cNvPr id="38916" name="Slide Number Placeholder 3">
            <a:extLst>
              <a:ext uri="{FF2B5EF4-FFF2-40B4-BE49-F238E27FC236}">
                <a16:creationId xmlns:a16="http://schemas.microsoft.com/office/drawing/2014/main" id="{D71CCBF0-BBD5-411F-8159-0834D942C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17ED4-611E-4655-915E-F98F7548D64A}"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D3D7EF0-F8CA-445C-908A-1F60E67FC8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93936A8-E4FF-4EA4-B33D-74A964E47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6875B3F8-8A10-4FC1-BB73-0BCBC35D95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D6791F-F327-4A28-8B38-989BC9AA72F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E083754-7CF3-4987-B8AA-BED67D1D8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159F2E6-2AE4-4677-BE08-9EDA8FF415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C4D00B46-B370-448A-8D06-2DCA476867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F8ED07-3429-4669-AD41-D050E7A005F7}"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640D30D-6541-4385-99A0-704D4449C8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AEC211B-2ED9-4EC2-9F1B-4F973504C8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Very similar to 2019</a:t>
            </a:r>
          </a:p>
        </p:txBody>
      </p:sp>
      <p:sp>
        <p:nvSpPr>
          <p:cNvPr id="45060" name="Slide Number Placeholder 3">
            <a:extLst>
              <a:ext uri="{FF2B5EF4-FFF2-40B4-BE49-F238E27FC236}">
                <a16:creationId xmlns:a16="http://schemas.microsoft.com/office/drawing/2014/main" id="{900D1956-BDEE-4F70-AC05-A7E677E7E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D79708-B146-4385-9BF9-6C587B21033F}"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EA3135E-4F89-453F-95BB-2B3E78F26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EC002C2-EE62-4962-8B6F-531050E7A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Biggest Increase since 2019: “Internet” – 9%</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Biggest Decrease since 2019: “Health Fair/Community Event” – 17%</a:t>
            </a:r>
          </a:p>
          <a:p>
            <a:pPr eaLnBrk="1" hangingPunct="1">
              <a:spcBef>
                <a:spcPct val="0"/>
              </a:spcBef>
            </a:pPr>
            <a:endParaRPr lang="en-US" altLang="en-US" dirty="0"/>
          </a:p>
        </p:txBody>
      </p:sp>
      <p:sp>
        <p:nvSpPr>
          <p:cNvPr id="47108" name="Slide Number Placeholder 3">
            <a:extLst>
              <a:ext uri="{FF2B5EF4-FFF2-40B4-BE49-F238E27FC236}">
                <a16:creationId xmlns:a16="http://schemas.microsoft.com/office/drawing/2014/main" id="{40A6EC5C-0687-481D-9AA6-6FD1041C71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B0B839-75CF-415A-B04C-CF03D74637E6}"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F8C4D0E-0C77-49A5-8416-4604D5B25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402A9AE-491D-4349-9B9D-9B6189D7E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the total population for the AAA 3 C region is expected to decrease by 3% during the next 30 years, the percentage of those 65 years and older is expected to increase by nearly 4%.  Males and females are expected to see increases of over 4 percentage points.  The largest growth will be in the 75 years and older group which is projected to see a 55% growth during this period.   This will impact the services and the types of professionals needed within out communities.   </a:t>
            </a:r>
            <a:r>
              <a:rPr lang="en-US" altLang="en-US" dirty="0">
                <a:solidFill>
                  <a:schemeClr val="accent6"/>
                </a:solidFill>
                <a:highlight>
                  <a:srgbClr val="FFFF00"/>
                </a:highlight>
              </a:rPr>
              <a:t>**********</a:t>
            </a:r>
          </a:p>
        </p:txBody>
      </p:sp>
      <p:sp>
        <p:nvSpPr>
          <p:cNvPr id="12292" name="Slide Number Placeholder 3">
            <a:extLst>
              <a:ext uri="{FF2B5EF4-FFF2-40B4-BE49-F238E27FC236}">
                <a16:creationId xmlns:a16="http://schemas.microsoft.com/office/drawing/2014/main" id="{27B5B51B-1D2A-48E6-B25A-C74F94FA35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4163C6-A39A-41A7-9CE7-D9ED1D9D81D6}"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6FDBB7F-7192-4D2B-8FBD-67C689901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5A52A9B-E768-49CB-8073-D4FBAC752C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Almost 60% of respondents have felt isolated some of the time or often/always!</a:t>
            </a:r>
          </a:p>
        </p:txBody>
      </p:sp>
      <p:sp>
        <p:nvSpPr>
          <p:cNvPr id="49156" name="Slide Number Placeholder 3">
            <a:extLst>
              <a:ext uri="{FF2B5EF4-FFF2-40B4-BE49-F238E27FC236}">
                <a16:creationId xmlns:a16="http://schemas.microsoft.com/office/drawing/2014/main" id="{6A4E36A1-5556-4DE2-8116-C7A9C245E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70EBB7-20D5-48F2-95A1-FCBF0102DF15}"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CB35852-904C-49AB-9300-FDEE6EDE68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726D5F85-F9FE-4FC1-A0FF-E002E5A94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Over half of respondents feel lonely some of the time or often!</a:t>
            </a:r>
          </a:p>
        </p:txBody>
      </p:sp>
      <p:sp>
        <p:nvSpPr>
          <p:cNvPr id="51204" name="Slide Number Placeholder 3">
            <a:extLst>
              <a:ext uri="{FF2B5EF4-FFF2-40B4-BE49-F238E27FC236}">
                <a16:creationId xmlns:a16="http://schemas.microsoft.com/office/drawing/2014/main" id="{63E20ADC-D026-47C6-9192-5031FB2EF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466D43-D2B2-4021-8A84-E53A19D5D6B4}"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96F62BE-3812-4387-8DAF-1E7959E13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D35B7D0-62F0-4408-9E28-86762039D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Top three ways the pandemic has affected our community: Lack of social opportunities, change in mood, and loss of loved one(s) for both groups of respondents.</a:t>
            </a:r>
          </a:p>
        </p:txBody>
      </p:sp>
      <p:sp>
        <p:nvSpPr>
          <p:cNvPr id="53252" name="Slide Number Placeholder 3">
            <a:extLst>
              <a:ext uri="{FF2B5EF4-FFF2-40B4-BE49-F238E27FC236}">
                <a16:creationId xmlns:a16="http://schemas.microsoft.com/office/drawing/2014/main" id="{2D4B3EB2-299B-408B-B180-9C8267C65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EC3362-F9E0-4018-84E8-ECD624D5F567}"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9F682D3-D0A7-4DE2-B1C6-AF3025AF7B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F5E84F2-DBB6-4A9B-9311-9994D858F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a:extLst>
              <a:ext uri="{FF2B5EF4-FFF2-40B4-BE49-F238E27FC236}">
                <a16:creationId xmlns:a16="http://schemas.microsoft.com/office/drawing/2014/main" id="{B03D31F4-656D-4178-8096-1A17B2CF7E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D530B52-93F6-47F6-9A81-9C5247A31903}"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C0BFE9F-E0AD-43E5-B32E-62B38BC33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52B8E4C-48EE-411B-AE83-AC3CFC9A9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the population distribution of Branch and St. Joseph Counties for those 60 years and older.  In each county the population over the age of 60 years makes up 23.1% - or almost 1 out of every 4 people.  There are slightly less males than females, which is not surprising as the average age of widowhood is 55 years.</a:t>
            </a:r>
          </a:p>
          <a:p>
            <a:endParaRPr lang="en-US" altLang="en-US" dirty="0"/>
          </a:p>
          <a:p>
            <a:r>
              <a:rPr lang="en-US" altLang="en-US" dirty="0"/>
              <a:t>White is the predominant race – with 95% of the county being white.  Both white males and females tend to have a longer life expectancy than other racial and ethnic groups.  </a:t>
            </a:r>
          </a:p>
          <a:p>
            <a:r>
              <a:rPr lang="en-US" altLang="en-US" dirty="0"/>
              <a:t>For example, the average life expectancy for a white male in Michigan is 74.91 / black males  is 66.32 </a:t>
            </a:r>
          </a:p>
          <a:p>
            <a:r>
              <a:rPr lang="en-US" altLang="en-US" dirty="0"/>
              <a:t>The average life expectancy for a white females is 79.71 / black females is 73.50</a:t>
            </a:r>
          </a:p>
          <a:p>
            <a:endParaRPr lang="en-US" altLang="en-US" dirty="0"/>
          </a:p>
          <a:p>
            <a:r>
              <a:rPr lang="en-US" altLang="en-US" dirty="0"/>
              <a:t>There may also be some migration that is occurring as well.  *****************</a:t>
            </a:r>
          </a:p>
          <a:p>
            <a:endParaRPr lang="en-US" altLang="en-US" dirty="0"/>
          </a:p>
        </p:txBody>
      </p:sp>
      <p:sp>
        <p:nvSpPr>
          <p:cNvPr id="14340" name="Slide Number Placeholder 3">
            <a:extLst>
              <a:ext uri="{FF2B5EF4-FFF2-40B4-BE49-F238E27FC236}">
                <a16:creationId xmlns:a16="http://schemas.microsoft.com/office/drawing/2014/main" id="{5FDAA7AA-91CD-4368-BDF1-6267D40AD0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FE7DD-E4BD-47ED-9602-047CEB33BBA8}"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8A654A9-0A79-4E40-9A78-861939A0CA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DEE8C5E-2C97-496A-B4FD-035B9DF819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process was very similar to previous assessments.</a:t>
            </a:r>
          </a:p>
        </p:txBody>
      </p:sp>
      <p:sp>
        <p:nvSpPr>
          <p:cNvPr id="16388" name="Slide Number Placeholder 3">
            <a:extLst>
              <a:ext uri="{FF2B5EF4-FFF2-40B4-BE49-F238E27FC236}">
                <a16:creationId xmlns:a16="http://schemas.microsoft.com/office/drawing/2014/main" id="{CAF3943E-667B-4AC9-AD66-974199E73E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D9287D-25F5-4616-8522-A686B0DF187F}"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44612C9-615D-4EDE-8AB4-11515C8F6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324A5E0-C0DF-44F4-83FA-E244E29ABD8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panose="020B0604020202020204" pitchFamily="34" charset="0"/>
              <a:buNone/>
              <a:defRPr/>
            </a:pPr>
            <a:r>
              <a:rPr lang="en-US" altLang="en-US" sz="2500" dirty="0"/>
              <a:t>2019 – </a:t>
            </a:r>
          </a:p>
          <a:p>
            <a:pPr marL="594360" lvl="1" eaLnBrk="1" fontAlgn="auto" hangingPunct="1">
              <a:spcAft>
                <a:spcPts val="0"/>
              </a:spcAft>
              <a:defRPr/>
            </a:pPr>
            <a:r>
              <a:rPr lang="en-US" sz="2800" dirty="0"/>
              <a:t>Consumers – 145</a:t>
            </a:r>
          </a:p>
          <a:p>
            <a:pPr lvl="2" eaLnBrk="1" fontAlgn="auto" hangingPunct="1">
              <a:spcAft>
                <a:spcPts val="0"/>
              </a:spcAft>
              <a:defRPr/>
            </a:pPr>
            <a:r>
              <a:rPr lang="en-US" sz="2600" dirty="0"/>
              <a:t>Branch County – 77</a:t>
            </a:r>
          </a:p>
          <a:p>
            <a:pPr lvl="2" eaLnBrk="1" fontAlgn="auto" hangingPunct="1">
              <a:spcAft>
                <a:spcPts val="0"/>
              </a:spcAft>
              <a:defRPr/>
            </a:pPr>
            <a:r>
              <a:rPr lang="en-US" sz="2600" dirty="0"/>
              <a:t>St. Joseph County – 66</a:t>
            </a:r>
          </a:p>
          <a:p>
            <a:pPr lvl="2" eaLnBrk="1" fontAlgn="auto" hangingPunct="1">
              <a:spcAft>
                <a:spcPts val="0"/>
              </a:spcAft>
              <a:defRPr/>
            </a:pPr>
            <a:r>
              <a:rPr lang="en-US" sz="2600" dirty="0"/>
              <a:t>Other - 2</a:t>
            </a:r>
          </a:p>
          <a:p>
            <a:pPr marL="594360" lvl="1" eaLnBrk="1" fontAlgn="auto" hangingPunct="1">
              <a:spcAft>
                <a:spcPts val="0"/>
              </a:spcAft>
              <a:defRPr/>
            </a:pPr>
            <a:r>
              <a:rPr lang="en-US" sz="2800" dirty="0"/>
              <a:t>Providers – 89</a:t>
            </a:r>
          </a:p>
          <a:p>
            <a:pPr lvl="2" eaLnBrk="1" fontAlgn="auto" hangingPunct="1">
              <a:spcAft>
                <a:spcPts val="0"/>
              </a:spcAft>
              <a:defRPr/>
            </a:pPr>
            <a:r>
              <a:rPr lang="en-US" sz="2600" dirty="0"/>
              <a:t>Branch – 52</a:t>
            </a:r>
          </a:p>
          <a:p>
            <a:pPr lvl="2" eaLnBrk="1" fontAlgn="auto" hangingPunct="1">
              <a:spcAft>
                <a:spcPts val="0"/>
              </a:spcAft>
              <a:defRPr/>
            </a:pPr>
            <a:r>
              <a:rPr lang="en-US" sz="2600" dirty="0"/>
              <a:t>St. Joseph – 31</a:t>
            </a:r>
          </a:p>
          <a:p>
            <a:pPr lvl="2" eaLnBrk="1" fontAlgn="auto" hangingPunct="1">
              <a:spcAft>
                <a:spcPts val="0"/>
              </a:spcAft>
              <a:defRPr/>
            </a:pPr>
            <a:r>
              <a:rPr lang="en-US" sz="2600" dirty="0"/>
              <a:t>Other - 6</a:t>
            </a:r>
          </a:p>
          <a:p>
            <a:pPr eaLnBrk="1" hangingPunct="1">
              <a:buFont typeface="Arial" panose="020B0604020202020204" pitchFamily="34" charset="0"/>
              <a:buNone/>
              <a:defRPr/>
            </a:pPr>
            <a:r>
              <a:rPr lang="en-US" altLang="en-US" sz="2500" dirty="0"/>
              <a:t>2022</a:t>
            </a:r>
          </a:p>
          <a:p>
            <a:pPr marL="594360" lvl="1" eaLnBrk="1" fontAlgn="auto" hangingPunct="1">
              <a:spcAft>
                <a:spcPts val="0"/>
              </a:spcAft>
              <a:defRPr/>
            </a:pPr>
            <a:r>
              <a:rPr lang="en-US" sz="2800" dirty="0"/>
              <a:t>Consumers – 213</a:t>
            </a:r>
          </a:p>
          <a:p>
            <a:pPr lvl="2" eaLnBrk="1" fontAlgn="auto" hangingPunct="1">
              <a:spcAft>
                <a:spcPts val="0"/>
              </a:spcAft>
              <a:defRPr/>
            </a:pPr>
            <a:r>
              <a:rPr lang="en-US" sz="2600" dirty="0"/>
              <a:t>Branch County – 78</a:t>
            </a:r>
          </a:p>
          <a:p>
            <a:pPr lvl="2" eaLnBrk="1" fontAlgn="auto" hangingPunct="1">
              <a:spcAft>
                <a:spcPts val="0"/>
              </a:spcAft>
              <a:defRPr/>
            </a:pPr>
            <a:r>
              <a:rPr lang="en-US" sz="2600" dirty="0"/>
              <a:t>St. Joseph County – 119</a:t>
            </a:r>
          </a:p>
          <a:p>
            <a:pPr lvl="2" eaLnBrk="1" fontAlgn="auto" hangingPunct="1">
              <a:spcAft>
                <a:spcPts val="0"/>
              </a:spcAft>
              <a:defRPr/>
            </a:pPr>
            <a:r>
              <a:rPr lang="en-US" sz="2600" dirty="0"/>
              <a:t>Other - 16</a:t>
            </a:r>
          </a:p>
          <a:p>
            <a:pPr marL="594360" lvl="1" eaLnBrk="1" fontAlgn="auto" hangingPunct="1">
              <a:spcAft>
                <a:spcPts val="0"/>
              </a:spcAft>
              <a:defRPr/>
            </a:pPr>
            <a:r>
              <a:rPr lang="en-US" sz="2800" dirty="0"/>
              <a:t>Providers – 56</a:t>
            </a:r>
          </a:p>
          <a:p>
            <a:pPr lvl="2" eaLnBrk="1" fontAlgn="auto" hangingPunct="1">
              <a:spcAft>
                <a:spcPts val="0"/>
              </a:spcAft>
              <a:defRPr/>
            </a:pPr>
            <a:r>
              <a:rPr lang="en-US" sz="2600" dirty="0"/>
              <a:t>Branch – 30</a:t>
            </a:r>
          </a:p>
          <a:p>
            <a:pPr lvl="2" eaLnBrk="1" fontAlgn="auto" hangingPunct="1">
              <a:spcAft>
                <a:spcPts val="0"/>
              </a:spcAft>
              <a:defRPr/>
            </a:pPr>
            <a:r>
              <a:rPr lang="en-US" sz="2600" dirty="0"/>
              <a:t>St. Joseph – 25</a:t>
            </a:r>
          </a:p>
          <a:p>
            <a:pPr lvl="2" eaLnBrk="1" fontAlgn="auto" hangingPunct="1">
              <a:spcAft>
                <a:spcPts val="0"/>
              </a:spcAft>
              <a:defRPr/>
            </a:pPr>
            <a:r>
              <a:rPr lang="en-US" sz="2600" dirty="0"/>
              <a:t>Other - 1</a:t>
            </a:r>
          </a:p>
          <a:p>
            <a:pPr>
              <a:defRPr/>
            </a:pPr>
            <a:endParaRPr lang="en-US" altLang="en-US" dirty="0"/>
          </a:p>
          <a:p>
            <a:pPr>
              <a:defRPr/>
            </a:pPr>
            <a:r>
              <a:rPr lang="en-US" altLang="en-US" dirty="0"/>
              <a:t>Compared to 2019, we had a much higher amount of “Consumer” respondents, and a much lower amount of “Provider” respondents. </a:t>
            </a:r>
          </a:p>
        </p:txBody>
      </p:sp>
      <p:sp>
        <p:nvSpPr>
          <p:cNvPr id="18436" name="Slide Number Placeholder 3">
            <a:extLst>
              <a:ext uri="{FF2B5EF4-FFF2-40B4-BE49-F238E27FC236}">
                <a16:creationId xmlns:a16="http://schemas.microsoft.com/office/drawing/2014/main" id="{E147F0E7-D9FC-46EC-A2EC-CC7C67DED2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3F4A8-F8E5-43DE-A3F7-B5BA151CF676}"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9F65150-4953-45C4-958C-5AF2A9E66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7D24ABB-C243-4EFC-9E64-F80E2A896C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provides you with a break out of the surveys.  </a:t>
            </a:r>
          </a:p>
          <a:p>
            <a:endParaRPr lang="en-US" altLang="en-US" dirty="0"/>
          </a:p>
          <a:p>
            <a:endParaRPr lang="en-US" altLang="en-US" dirty="0"/>
          </a:p>
        </p:txBody>
      </p:sp>
      <p:sp>
        <p:nvSpPr>
          <p:cNvPr id="20484" name="Slide Number Placeholder 3">
            <a:extLst>
              <a:ext uri="{FF2B5EF4-FFF2-40B4-BE49-F238E27FC236}">
                <a16:creationId xmlns:a16="http://schemas.microsoft.com/office/drawing/2014/main" id="{B49A1725-C65E-4607-BCDB-788CBB11C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4C034-DD0F-4D09-A140-0ADFCB0555AB}"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8D11578-F698-48F3-AFC8-7D6833AD9F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0CB3859-7A81-4CCC-AACA-04A1FBD405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CED212A7-F912-4B38-878C-CBC88CCC78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50A1D-6584-4C08-B048-C3D9FBBBB4C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38E6225-4181-4E58-9FC7-F85CF3B7DF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17811ED-7C8D-4242-BA74-F65802B899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More heavy on women respondents. </a:t>
            </a:r>
          </a:p>
        </p:txBody>
      </p:sp>
      <p:sp>
        <p:nvSpPr>
          <p:cNvPr id="24580" name="Slide Number Placeholder 3">
            <a:extLst>
              <a:ext uri="{FF2B5EF4-FFF2-40B4-BE49-F238E27FC236}">
                <a16:creationId xmlns:a16="http://schemas.microsoft.com/office/drawing/2014/main" id="{B409828B-D00B-4BF1-98BB-B6ACA6BEAC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F685EE-0A3E-4815-8CF8-3C7D46C33E1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104D316-B346-495D-8D68-DCA29E159A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E6ED020-8EE1-4EF6-8260-01840A0CD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a:extLst>
              <a:ext uri="{FF2B5EF4-FFF2-40B4-BE49-F238E27FC236}">
                <a16:creationId xmlns:a16="http://schemas.microsoft.com/office/drawing/2014/main" id="{3C94B3F2-7A3B-4397-AA87-6095457755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65C634-3799-45C0-A2CC-663C945593A7}"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A5F6DD-A310-4C12-836E-18DFD479326D}"/>
              </a:ext>
            </a:extLst>
          </p:cNvPr>
          <p:cNvSpPr/>
          <p:nvPr userDrawn="1"/>
        </p:nvSpPr>
        <p:spPr>
          <a:xfrm>
            <a:off x="0" y="4800600"/>
            <a:ext cx="12192000" cy="2057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533400" y="5115656"/>
            <a:ext cx="11125200" cy="914400"/>
          </a:xfrm>
        </p:spPr>
        <p:txBody>
          <a:bodyPr/>
          <a:lstStyle>
            <a:lvl1pPr algn="ctr">
              <a:defRPr sz="4400" spc="-5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2"/>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Picture Placeholder 2"/>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4" name="Picture Placeholder 2"/>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181273219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B33582-588A-40CA-8DF7-7334C5874E77}"/>
              </a:ext>
            </a:extLst>
          </p:cNvPr>
          <p:cNvSpPr/>
          <p:nvPr userDrawn="1"/>
        </p:nvSpPr>
        <p:spPr>
          <a:xfrm>
            <a:off x="8153400" y="0"/>
            <a:ext cx="403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p:cNvSpPr>
            <a:spLocks noGrp="1"/>
          </p:cNvSpPr>
          <p:nvPr>
            <p:ph type="title"/>
          </p:nvPr>
        </p:nvSpPr>
        <p:spPr>
          <a:xfrm>
            <a:off x="8532813" y="1714500"/>
            <a:ext cx="3125787" cy="2877260"/>
          </a:xfrm>
        </p:spPr>
        <p:txBody>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5408990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chemeClr val="accent3">
                  <a:lumMod val="50000"/>
                </a:schemeClr>
              </a:buClr>
              <a:defRPr/>
            </a:lvl1pPr>
            <a:lvl2pPr>
              <a:buClr>
                <a:schemeClr val="accent3">
                  <a:lumMod val="50000"/>
                </a:schemeClr>
              </a:buClr>
              <a:defRPr/>
            </a:lvl2pPr>
            <a:lvl3pPr>
              <a:buClr>
                <a:schemeClr val="accent3">
                  <a:lumMod val="50000"/>
                </a:schemeClr>
              </a:buClr>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68E6DC-554C-4498-9AFB-70923E825262}"/>
              </a:ext>
            </a:extLst>
          </p:cNvPr>
          <p:cNvSpPr>
            <a:spLocks noGrp="1"/>
          </p:cNvSpPr>
          <p:nvPr>
            <p:ph type="dt" sz="half" idx="10"/>
          </p:nvPr>
        </p:nvSpPr>
        <p:spPr/>
        <p:txBody>
          <a:bodyPr/>
          <a:lstStyle>
            <a:lvl1pPr>
              <a:defRPr/>
            </a:lvl1pPr>
          </a:lstStyle>
          <a:p>
            <a:pPr>
              <a:defRPr/>
            </a:pPr>
            <a:fld id="{6C526C95-DB3C-4CE7-82BD-0B82EA92E46C}" type="datetimeFigureOut">
              <a:rPr lang="en-US"/>
              <a:pPr>
                <a:defRPr/>
              </a:pPr>
              <a:t>5/25/2022</a:t>
            </a:fld>
            <a:endParaRPr lang="en-US" dirty="0"/>
          </a:p>
        </p:txBody>
      </p:sp>
      <p:sp>
        <p:nvSpPr>
          <p:cNvPr id="5" name="Footer Placeholder 4">
            <a:extLst>
              <a:ext uri="{FF2B5EF4-FFF2-40B4-BE49-F238E27FC236}">
                <a16:creationId xmlns:a16="http://schemas.microsoft.com/office/drawing/2014/main" id="{5A78316F-BF3F-4800-A3E3-71C82A83B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FB7850-63DA-43A0-9F44-17715D67B131}"/>
              </a:ext>
            </a:extLst>
          </p:cNvPr>
          <p:cNvSpPr>
            <a:spLocks noGrp="1"/>
          </p:cNvSpPr>
          <p:nvPr>
            <p:ph type="sldNum" sz="quarter" idx="12"/>
          </p:nvPr>
        </p:nvSpPr>
        <p:spPr/>
        <p:txBody>
          <a:bodyPr/>
          <a:lstStyle>
            <a:lvl1pPr>
              <a:defRPr/>
            </a:lvl1pPr>
          </a:lstStyle>
          <a:p>
            <a:pPr>
              <a:defRPr/>
            </a:pPr>
            <a:fld id="{3B956ED2-F9B6-49B7-AFCA-93F2C65B5CC8}" type="slidenum">
              <a:rPr lang="en-US" altLang="en-US"/>
              <a:pPr>
                <a:defRPr/>
              </a:pPr>
              <a:t>‹#›</a:t>
            </a:fld>
            <a:endParaRPr lang="en-US" altLang="en-US"/>
          </a:p>
        </p:txBody>
      </p:sp>
    </p:spTree>
    <p:extLst>
      <p:ext uri="{BB962C8B-B14F-4D97-AF65-F5344CB8AC3E}">
        <p14:creationId xmlns:p14="http://schemas.microsoft.com/office/powerpoint/2010/main" val="42231670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lvl1pPr>
              <a:defRPr>
                <a:solidFill>
                  <a:schemeClr val="accent3">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buClr>
                <a:schemeClr val="accent3">
                  <a:lumMod val="50000"/>
                </a:schemeClr>
              </a:buClr>
              <a:defRPr/>
            </a:lvl1pPr>
            <a:lvl2pPr>
              <a:buClr>
                <a:schemeClr val="accent3">
                  <a:lumMod val="50000"/>
                </a:schemeClr>
              </a:buClr>
              <a:defRPr/>
            </a:lvl2pPr>
            <a:lvl3pPr>
              <a:buClr>
                <a:schemeClr val="accent3">
                  <a:lumMod val="50000"/>
                </a:schemeClr>
              </a:buClr>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704AB0-2D5E-4A34-8353-356A2562027C}"/>
              </a:ext>
            </a:extLst>
          </p:cNvPr>
          <p:cNvSpPr>
            <a:spLocks noGrp="1"/>
          </p:cNvSpPr>
          <p:nvPr>
            <p:ph type="dt" sz="half" idx="10"/>
          </p:nvPr>
        </p:nvSpPr>
        <p:spPr/>
        <p:txBody>
          <a:bodyPr/>
          <a:lstStyle>
            <a:lvl1pPr>
              <a:defRPr/>
            </a:lvl1pPr>
          </a:lstStyle>
          <a:p>
            <a:pPr>
              <a:defRPr/>
            </a:pPr>
            <a:fld id="{11D0213E-3C41-4DB3-95D0-9D96FB23B9B8}" type="datetimeFigureOut">
              <a:rPr lang="en-US"/>
              <a:pPr>
                <a:defRPr/>
              </a:pPr>
              <a:t>5/25/2022</a:t>
            </a:fld>
            <a:endParaRPr lang="en-US" dirty="0"/>
          </a:p>
        </p:txBody>
      </p:sp>
      <p:sp>
        <p:nvSpPr>
          <p:cNvPr id="5" name="Footer Placeholder 4">
            <a:extLst>
              <a:ext uri="{FF2B5EF4-FFF2-40B4-BE49-F238E27FC236}">
                <a16:creationId xmlns:a16="http://schemas.microsoft.com/office/drawing/2014/main" id="{974B8717-4B25-49A3-AB9E-3D2F5CC6E4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C567EF-C7A9-42E1-9597-13D8DD61D02F}"/>
              </a:ext>
            </a:extLst>
          </p:cNvPr>
          <p:cNvSpPr>
            <a:spLocks noGrp="1"/>
          </p:cNvSpPr>
          <p:nvPr>
            <p:ph type="sldNum" sz="quarter" idx="12"/>
          </p:nvPr>
        </p:nvSpPr>
        <p:spPr/>
        <p:txBody>
          <a:bodyPr/>
          <a:lstStyle>
            <a:lvl1pPr>
              <a:defRPr/>
            </a:lvl1pPr>
          </a:lstStyle>
          <a:p>
            <a:pPr>
              <a:defRPr/>
            </a:pPr>
            <a:fld id="{304247B6-2A11-4E05-8E1F-FA86FF358233}" type="slidenum">
              <a:rPr lang="en-US" altLang="en-US"/>
              <a:pPr>
                <a:defRPr/>
              </a:pPr>
              <a:t>‹#›</a:t>
            </a:fld>
            <a:endParaRPr lang="en-US" altLang="en-US"/>
          </a:p>
        </p:txBody>
      </p:sp>
    </p:spTree>
    <p:extLst>
      <p:ext uri="{BB962C8B-B14F-4D97-AF65-F5344CB8AC3E}">
        <p14:creationId xmlns:p14="http://schemas.microsoft.com/office/powerpoint/2010/main" val="5908881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46ED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AE6958-1A44-4A89-BF0D-AA4954978E3B}"/>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838200" y="1600200"/>
            <a:ext cx="10515600" cy="2240280"/>
          </a:xfrm>
        </p:spPr>
        <p:txBody>
          <a:bodyPr/>
          <a:lstStyle>
            <a:lvl1pPr algn="ct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3437718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3">
                  <a:lumMod val="50000"/>
                </a:schemeClr>
              </a:buClr>
              <a:defRPr/>
            </a:lvl1pPr>
            <a:lvl2pPr>
              <a:buClr>
                <a:schemeClr val="accent3">
                  <a:lumMod val="50000"/>
                </a:schemeClr>
              </a:buClr>
              <a:defRPr/>
            </a:lvl2pPr>
            <a:lvl3pPr>
              <a:buClr>
                <a:schemeClr val="accent3">
                  <a:lumMod val="50000"/>
                </a:schemeClr>
              </a:buClr>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1DE640-2A6B-4B71-BE61-DA4650EDA9FE}"/>
              </a:ext>
            </a:extLst>
          </p:cNvPr>
          <p:cNvSpPr>
            <a:spLocks noGrp="1"/>
          </p:cNvSpPr>
          <p:nvPr>
            <p:ph type="dt" sz="half" idx="10"/>
          </p:nvPr>
        </p:nvSpPr>
        <p:spPr/>
        <p:txBody>
          <a:bodyPr/>
          <a:lstStyle>
            <a:lvl1pPr>
              <a:defRPr/>
            </a:lvl1pPr>
          </a:lstStyle>
          <a:p>
            <a:pPr>
              <a:defRPr/>
            </a:pPr>
            <a:fld id="{CA9BA907-A8C1-4F67-A8DE-0CDCDA3C9ACA}" type="datetimeFigureOut">
              <a:rPr lang="en-US"/>
              <a:pPr>
                <a:defRPr/>
              </a:pPr>
              <a:t>5/25/2022</a:t>
            </a:fld>
            <a:endParaRPr lang="en-US" dirty="0"/>
          </a:p>
        </p:txBody>
      </p:sp>
      <p:sp>
        <p:nvSpPr>
          <p:cNvPr id="5" name="Footer Placeholder 4">
            <a:extLst>
              <a:ext uri="{FF2B5EF4-FFF2-40B4-BE49-F238E27FC236}">
                <a16:creationId xmlns:a16="http://schemas.microsoft.com/office/drawing/2014/main" id="{FD5471E7-DCA2-44C0-B077-7F02B4D491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B269A-615E-4BC4-AC2E-8CE183D302DE}"/>
              </a:ext>
            </a:extLst>
          </p:cNvPr>
          <p:cNvSpPr>
            <a:spLocks noGrp="1"/>
          </p:cNvSpPr>
          <p:nvPr>
            <p:ph type="sldNum" sz="quarter" idx="12"/>
          </p:nvPr>
        </p:nvSpPr>
        <p:spPr/>
        <p:txBody>
          <a:bodyPr/>
          <a:lstStyle>
            <a:lvl1pPr>
              <a:defRPr/>
            </a:lvl1pPr>
          </a:lstStyle>
          <a:p>
            <a:pPr>
              <a:defRPr/>
            </a:pPr>
            <a:fld id="{45B1A3CD-548C-4209-90C1-CA39B31662C0}" type="slidenum">
              <a:rPr lang="en-US" altLang="en-US"/>
              <a:pPr>
                <a:defRPr/>
              </a:pPr>
              <a:t>‹#›</a:t>
            </a:fld>
            <a:endParaRPr lang="en-US" altLang="en-US"/>
          </a:p>
        </p:txBody>
      </p:sp>
    </p:spTree>
    <p:extLst>
      <p:ext uri="{BB962C8B-B14F-4D97-AF65-F5344CB8AC3E}">
        <p14:creationId xmlns:p14="http://schemas.microsoft.com/office/powerpoint/2010/main" val="6096295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446ED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E9D751-7F28-4262-9B86-8C36A658C529}"/>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chemeClr val="tx1"/>
                </a:solidFill>
              </a:ln>
            </a:endParaRPr>
          </a:p>
        </p:txBody>
      </p:sp>
      <p:sp>
        <p:nvSpPr>
          <p:cNvPr id="2" name="Title 1"/>
          <p:cNvSpPr>
            <a:spLocks noGrp="1"/>
          </p:cNvSpPr>
          <p:nvPr>
            <p:ph type="title"/>
          </p:nvPr>
        </p:nvSpPr>
        <p:spPr>
          <a:xfrm>
            <a:off x="831850" y="2514600"/>
            <a:ext cx="10515600" cy="2743200"/>
          </a:xfrm>
        </p:spPr>
        <p:txBody>
          <a:bodyPr/>
          <a:lstStyle>
            <a:lvl1pPr algn="ctr">
              <a:defRPr sz="4400" spc="-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Tree>
    <p:extLst>
      <p:ext uri="{BB962C8B-B14F-4D97-AF65-F5344CB8AC3E}">
        <p14:creationId xmlns:p14="http://schemas.microsoft.com/office/powerpoint/2010/main" val="371989075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buClr>
                <a:schemeClr val="accent3">
                  <a:lumMod val="50000"/>
                </a:schemeClr>
              </a:buClr>
              <a:defRPr sz="2000"/>
            </a:lvl1pPr>
            <a:lvl2pPr>
              <a:buClr>
                <a:schemeClr val="accent3">
                  <a:lumMod val="50000"/>
                </a:schemeClr>
              </a:buClr>
              <a:defRPr sz="1800"/>
            </a:lvl2pPr>
            <a:lvl3pPr>
              <a:buClr>
                <a:schemeClr val="accent3">
                  <a:lumMod val="50000"/>
                </a:schemeClr>
              </a:buClr>
              <a:defRPr sz="1600"/>
            </a:lvl3pPr>
            <a:lvl4pPr>
              <a:buClr>
                <a:schemeClr val="accent3">
                  <a:lumMod val="50000"/>
                </a:schemeClr>
              </a:buClr>
              <a:defRPr sz="1400"/>
            </a:lvl4pPr>
            <a:lvl5pPr>
              <a:buClr>
                <a:schemeClr val="accent3">
                  <a:lumMod val="50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14500"/>
            <a:ext cx="4495800" cy="4462272"/>
          </a:xfrm>
        </p:spPr>
        <p:txBody>
          <a:bodyPr>
            <a:normAutofit/>
          </a:bodyPr>
          <a:lstStyle>
            <a:lvl1pPr>
              <a:buClr>
                <a:schemeClr val="accent3">
                  <a:lumMod val="50000"/>
                </a:schemeClr>
              </a:buClr>
              <a:defRPr sz="2000"/>
            </a:lvl1pPr>
            <a:lvl2pPr>
              <a:buClr>
                <a:schemeClr val="accent3">
                  <a:lumMod val="50000"/>
                </a:schemeClr>
              </a:buClr>
              <a:defRPr sz="1800"/>
            </a:lvl2pPr>
            <a:lvl3pPr>
              <a:buClr>
                <a:schemeClr val="accent3">
                  <a:lumMod val="50000"/>
                </a:schemeClr>
              </a:buClr>
              <a:defRPr sz="1600"/>
            </a:lvl3pPr>
            <a:lvl4pPr>
              <a:buClr>
                <a:schemeClr val="accent3">
                  <a:lumMod val="50000"/>
                </a:schemeClr>
              </a:buClr>
              <a:defRPr sz="1400"/>
            </a:lvl4pPr>
            <a:lvl5pPr>
              <a:buClr>
                <a:schemeClr val="accent3">
                  <a:lumMod val="50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F4A7970B-CF90-4733-B535-3D42A7C0F5C1}"/>
              </a:ext>
            </a:extLst>
          </p:cNvPr>
          <p:cNvSpPr>
            <a:spLocks noGrp="1"/>
          </p:cNvSpPr>
          <p:nvPr>
            <p:ph type="dt" sz="half" idx="10"/>
          </p:nvPr>
        </p:nvSpPr>
        <p:spPr/>
        <p:txBody>
          <a:bodyPr/>
          <a:lstStyle>
            <a:lvl1pPr>
              <a:defRPr/>
            </a:lvl1pPr>
          </a:lstStyle>
          <a:p>
            <a:pPr>
              <a:defRPr/>
            </a:pPr>
            <a:fld id="{27F37EEE-51AA-4D15-8A59-678CAB30599F}" type="datetimeFigureOut">
              <a:rPr lang="en-US"/>
              <a:pPr>
                <a:defRPr/>
              </a:pPr>
              <a:t>5/25/2022</a:t>
            </a:fld>
            <a:endParaRPr lang="en-US" dirty="0"/>
          </a:p>
        </p:txBody>
      </p:sp>
      <p:sp>
        <p:nvSpPr>
          <p:cNvPr id="6" name="Footer Placeholder 4">
            <a:extLst>
              <a:ext uri="{FF2B5EF4-FFF2-40B4-BE49-F238E27FC236}">
                <a16:creationId xmlns:a16="http://schemas.microsoft.com/office/drawing/2014/main" id="{6AAB0253-B07E-4E63-B64C-B0CCB00D5A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4CBDF9-1E35-4A11-A927-0C2615DF0269}"/>
              </a:ext>
            </a:extLst>
          </p:cNvPr>
          <p:cNvSpPr>
            <a:spLocks noGrp="1"/>
          </p:cNvSpPr>
          <p:nvPr>
            <p:ph type="sldNum" sz="quarter" idx="12"/>
          </p:nvPr>
        </p:nvSpPr>
        <p:spPr/>
        <p:txBody>
          <a:bodyPr/>
          <a:lstStyle>
            <a:lvl1pPr>
              <a:defRPr/>
            </a:lvl1pPr>
          </a:lstStyle>
          <a:p>
            <a:pPr>
              <a:defRPr/>
            </a:pPr>
            <a:fld id="{67DFD162-FC99-4184-AC05-5F91503FD482}" type="slidenum">
              <a:rPr lang="en-US" altLang="en-US"/>
              <a:pPr>
                <a:defRPr/>
              </a:pPr>
              <a:t>‹#›</a:t>
            </a:fld>
            <a:endParaRPr lang="en-US" altLang="en-US"/>
          </a:p>
        </p:txBody>
      </p:sp>
    </p:spTree>
    <p:extLst>
      <p:ext uri="{BB962C8B-B14F-4D97-AF65-F5344CB8AC3E}">
        <p14:creationId xmlns:p14="http://schemas.microsoft.com/office/powerpoint/2010/main" val="23581639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buClr>
                <a:schemeClr val="accent3">
                  <a:lumMod val="50000"/>
                </a:schemeClr>
              </a:buClr>
              <a:defRPr sz="2000"/>
            </a:lvl1pPr>
            <a:lvl2pPr>
              <a:buClr>
                <a:schemeClr val="accent3">
                  <a:lumMod val="50000"/>
                </a:schemeClr>
              </a:buClr>
              <a:defRPr sz="1800"/>
            </a:lvl2pPr>
            <a:lvl3pPr>
              <a:buClr>
                <a:schemeClr val="accent3">
                  <a:lumMod val="50000"/>
                </a:schemeClr>
              </a:buClr>
              <a:defRPr sz="1600"/>
            </a:lvl3pPr>
            <a:lvl4pPr>
              <a:buClr>
                <a:schemeClr val="accent3">
                  <a:lumMod val="50000"/>
                </a:schemeClr>
              </a:buClr>
              <a:defRPr sz="1400"/>
            </a:lvl4pPr>
            <a:lvl5pPr>
              <a:buClr>
                <a:schemeClr val="accent3">
                  <a:lumMod val="50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buClr>
                <a:schemeClr val="accent3">
                  <a:lumMod val="50000"/>
                </a:schemeClr>
              </a:buClr>
              <a:defRPr sz="2000"/>
            </a:lvl1pPr>
            <a:lvl2pPr>
              <a:buClr>
                <a:schemeClr val="accent3">
                  <a:lumMod val="50000"/>
                </a:schemeClr>
              </a:buClr>
              <a:defRPr sz="1800"/>
            </a:lvl2pPr>
            <a:lvl3pPr>
              <a:buClr>
                <a:schemeClr val="accent3">
                  <a:lumMod val="50000"/>
                </a:schemeClr>
              </a:buClr>
              <a:defRPr sz="1600"/>
            </a:lvl3pPr>
            <a:lvl4pPr>
              <a:buClr>
                <a:schemeClr val="accent3">
                  <a:lumMod val="50000"/>
                </a:schemeClr>
              </a:buClr>
              <a:defRPr sz="1400"/>
            </a:lvl4pPr>
            <a:lvl5pPr>
              <a:buClr>
                <a:schemeClr val="accent3">
                  <a:lumMod val="50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6F78E75-5300-4191-B374-C2BF22C253A4}"/>
              </a:ext>
            </a:extLst>
          </p:cNvPr>
          <p:cNvSpPr>
            <a:spLocks noGrp="1"/>
          </p:cNvSpPr>
          <p:nvPr>
            <p:ph type="dt" sz="half" idx="10"/>
          </p:nvPr>
        </p:nvSpPr>
        <p:spPr/>
        <p:txBody>
          <a:bodyPr/>
          <a:lstStyle>
            <a:lvl1pPr>
              <a:defRPr/>
            </a:lvl1pPr>
          </a:lstStyle>
          <a:p>
            <a:pPr>
              <a:defRPr/>
            </a:pPr>
            <a:fld id="{730986CF-3E94-49BB-BE74-A3BF4E5E11A7}" type="datetimeFigureOut">
              <a:rPr lang="en-US"/>
              <a:pPr>
                <a:defRPr/>
              </a:pPr>
              <a:t>5/25/2022</a:t>
            </a:fld>
            <a:endParaRPr lang="en-US" dirty="0"/>
          </a:p>
        </p:txBody>
      </p:sp>
      <p:sp>
        <p:nvSpPr>
          <p:cNvPr id="8" name="Footer Placeholder 4">
            <a:extLst>
              <a:ext uri="{FF2B5EF4-FFF2-40B4-BE49-F238E27FC236}">
                <a16:creationId xmlns:a16="http://schemas.microsoft.com/office/drawing/2014/main" id="{4BF728E5-8518-4DEA-BDEA-288EF7BA5A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DB722D-D550-4EEB-AA50-1070365FB658}"/>
              </a:ext>
            </a:extLst>
          </p:cNvPr>
          <p:cNvSpPr>
            <a:spLocks noGrp="1"/>
          </p:cNvSpPr>
          <p:nvPr>
            <p:ph type="sldNum" sz="quarter" idx="12"/>
          </p:nvPr>
        </p:nvSpPr>
        <p:spPr/>
        <p:txBody>
          <a:bodyPr/>
          <a:lstStyle>
            <a:lvl1pPr>
              <a:defRPr/>
            </a:lvl1pPr>
          </a:lstStyle>
          <a:p>
            <a:pPr>
              <a:defRPr/>
            </a:pPr>
            <a:fld id="{3DFE1743-A25B-4D10-AE5E-BE8EE9BCBB24}" type="slidenum">
              <a:rPr lang="en-US" altLang="en-US"/>
              <a:pPr>
                <a:defRPr/>
              </a:pPr>
              <a:t>‹#›</a:t>
            </a:fld>
            <a:endParaRPr lang="en-US" altLang="en-US"/>
          </a:p>
        </p:txBody>
      </p:sp>
    </p:spTree>
    <p:extLst>
      <p:ext uri="{BB962C8B-B14F-4D97-AF65-F5344CB8AC3E}">
        <p14:creationId xmlns:p14="http://schemas.microsoft.com/office/powerpoint/2010/main" val="7177636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B780A96B-5FBF-493F-A308-87318445235B}"/>
              </a:ext>
            </a:extLst>
          </p:cNvPr>
          <p:cNvSpPr>
            <a:spLocks noGrp="1"/>
          </p:cNvSpPr>
          <p:nvPr>
            <p:ph type="dt" sz="half" idx="10"/>
          </p:nvPr>
        </p:nvSpPr>
        <p:spPr/>
        <p:txBody>
          <a:bodyPr/>
          <a:lstStyle>
            <a:lvl1pPr>
              <a:defRPr/>
            </a:lvl1pPr>
          </a:lstStyle>
          <a:p>
            <a:pPr>
              <a:defRPr/>
            </a:pPr>
            <a:fld id="{F88262E3-28EF-42E6-99CE-7FFE6789182A}" type="datetimeFigureOut">
              <a:rPr lang="en-US"/>
              <a:pPr>
                <a:defRPr/>
              </a:pPr>
              <a:t>5/25/2022</a:t>
            </a:fld>
            <a:endParaRPr lang="en-US" dirty="0"/>
          </a:p>
        </p:txBody>
      </p:sp>
      <p:sp>
        <p:nvSpPr>
          <p:cNvPr id="4" name="Footer Placeholder 4">
            <a:extLst>
              <a:ext uri="{FF2B5EF4-FFF2-40B4-BE49-F238E27FC236}">
                <a16:creationId xmlns:a16="http://schemas.microsoft.com/office/drawing/2014/main" id="{54A0653C-BCA2-4AA1-90D2-58A413ED75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EC3CF26-43E0-429A-B288-37B50FA11924}"/>
              </a:ext>
            </a:extLst>
          </p:cNvPr>
          <p:cNvSpPr>
            <a:spLocks noGrp="1"/>
          </p:cNvSpPr>
          <p:nvPr>
            <p:ph type="sldNum" sz="quarter" idx="12"/>
          </p:nvPr>
        </p:nvSpPr>
        <p:spPr/>
        <p:txBody>
          <a:bodyPr/>
          <a:lstStyle>
            <a:lvl1pPr>
              <a:defRPr/>
            </a:lvl1pPr>
          </a:lstStyle>
          <a:p>
            <a:pPr>
              <a:defRPr/>
            </a:pPr>
            <a:fld id="{FF38953F-BDD1-4B4A-B9AC-54D8468AED70}" type="slidenum">
              <a:rPr lang="en-US" altLang="en-US"/>
              <a:pPr>
                <a:defRPr/>
              </a:pPr>
              <a:t>‹#›</a:t>
            </a:fld>
            <a:endParaRPr lang="en-US" altLang="en-US"/>
          </a:p>
        </p:txBody>
      </p:sp>
    </p:spTree>
    <p:extLst>
      <p:ext uri="{BB962C8B-B14F-4D97-AF65-F5344CB8AC3E}">
        <p14:creationId xmlns:p14="http://schemas.microsoft.com/office/powerpoint/2010/main" val="246320725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9955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lstStyle>
            <a:lvl1pPr>
              <a:defRPr sz="3000">
                <a:solidFill>
                  <a:schemeClr val="accent3">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buClr>
                <a:schemeClr val="accent3">
                  <a:lumMod val="50000"/>
                </a:schemeClr>
              </a:buClr>
              <a:defRPr sz="2000"/>
            </a:lvl1pPr>
            <a:lvl2pPr>
              <a:buClr>
                <a:schemeClr val="accent3">
                  <a:lumMod val="50000"/>
                </a:schemeClr>
              </a:buClr>
              <a:defRPr sz="1800"/>
            </a:lvl2pPr>
            <a:lvl3pPr marL="685800" indent="0">
              <a:buClr>
                <a:schemeClr val="accent3">
                  <a:lumMod val="50000"/>
                </a:schemeClr>
              </a:buClr>
              <a:buNone/>
              <a:defRPr sz="1600"/>
            </a:lvl3pPr>
            <a:lvl4pPr>
              <a:buClr>
                <a:schemeClr val="accent3">
                  <a:lumMod val="50000"/>
                </a:schemeClr>
              </a:buClr>
              <a:defRPr sz="1400"/>
            </a:lvl4pPr>
            <a:lvl5pPr>
              <a:buClr>
                <a:schemeClr val="accent3">
                  <a:lumMod val="50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A6D33FD7-342F-4257-B3D8-359EE367A2F7}"/>
              </a:ext>
            </a:extLst>
          </p:cNvPr>
          <p:cNvSpPr>
            <a:spLocks noGrp="1"/>
          </p:cNvSpPr>
          <p:nvPr>
            <p:ph type="dt" sz="half" idx="10"/>
          </p:nvPr>
        </p:nvSpPr>
        <p:spPr/>
        <p:txBody>
          <a:bodyPr/>
          <a:lstStyle>
            <a:lvl1pPr>
              <a:defRPr/>
            </a:lvl1pPr>
          </a:lstStyle>
          <a:p>
            <a:pPr>
              <a:defRPr/>
            </a:pPr>
            <a:fld id="{B08CFE93-909A-44AE-A7EB-6B7FCFD81FE0}" type="datetimeFigureOut">
              <a:rPr lang="en-US"/>
              <a:pPr>
                <a:defRPr/>
              </a:pPr>
              <a:t>5/25/2022</a:t>
            </a:fld>
            <a:endParaRPr lang="en-US" dirty="0"/>
          </a:p>
        </p:txBody>
      </p:sp>
      <p:sp>
        <p:nvSpPr>
          <p:cNvPr id="6" name="Footer Placeholder 4">
            <a:extLst>
              <a:ext uri="{FF2B5EF4-FFF2-40B4-BE49-F238E27FC236}">
                <a16:creationId xmlns:a16="http://schemas.microsoft.com/office/drawing/2014/main" id="{6FE1ECA7-0D3C-41A6-B921-95210FFD0B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3E2B3C-703F-45D7-AD2F-46902C226712}"/>
              </a:ext>
            </a:extLst>
          </p:cNvPr>
          <p:cNvSpPr>
            <a:spLocks noGrp="1"/>
          </p:cNvSpPr>
          <p:nvPr>
            <p:ph type="sldNum" sz="quarter" idx="12"/>
          </p:nvPr>
        </p:nvSpPr>
        <p:spPr/>
        <p:txBody>
          <a:bodyPr/>
          <a:lstStyle>
            <a:lvl1pPr>
              <a:defRPr/>
            </a:lvl1pPr>
          </a:lstStyle>
          <a:p>
            <a:pPr>
              <a:defRPr/>
            </a:pPr>
            <a:fld id="{AD0B508E-407D-4DB5-9811-F059293D1D60}" type="slidenum">
              <a:rPr lang="en-US" altLang="en-US"/>
              <a:pPr>
                <a:defRPr/>
              </a:pPr>
              <a:t>‹#›</a:t>
            </a:fld>
            <a:endParaRPr lang="en-US" altLang="en-US"/>
          </a:p>
        </p:txBody>
      </p:sp>
    </p:spTree>
    <p:extLst>
      <p:ext uri="{BB962C8B-B14F-4D97-AF65-F5344CB8AC3E}">
        <p14:creationId xmlns:p14="http://schemas.microsoft.com/office/powerpoint/2010/main" val="33368863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82527-6165-4C9A-98F2-0FEEECAACB05}"/>
              </a:ext>
            </a:extLst>
          </p:cNvPr>
          <p:cNvSpPr/>
          <p:nvPr userDrawn="1"/>
        </p:nvSpPr>
        <p:spPr>
          <a:xfrm>
            <a:off x="0" y="6583363"/>
            <a:ext cx="12192000" cy="2746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C615FB90-045E-4EBE-B6D9-5CF751335434}"/>
              </a:ext>
            </a:extLst>
          </p:cNvPr>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dirty="0"/>
              <a:t>Click to edit Master title style</a:t>
            </a:r>
          </a:p>
        </p:txBody>
      </p:sp>
      <p:sp>
        <p:nvSpPr>
          <p:cNvPr id="1028" name="Text Placeholder 2">
            <a:extLst>
              <a:ext uri="{FF2B5EF4-FFF2-40B4-BE49-F238E27FC236}">
                <a16:creationId xmlns:a16="http://schemas.microsoft.com/office/drawing/2014/main" id="{45227353-7010-4137-ACC7-EF8FA8F52FFE}"/>
              </a:ext>
            </a:extLst>
          </p:cNvPr>
          <p:cNvSpPr>
            <a:spLocks noGrp="1"/>
          </p:cNvSpPr>
          <p:nvPr>
            <p:ph type="body" idx="1"/>
          </p:nvPr>
        </p:nvSpPr>
        <p:spPr bwMode="auto">
          <a:xfrm>
            <a:off x="1524000" y="171450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4519FE-468B-4011-98BA-D4B56C060B00}"/>
              </a:ext>
            </a:extLst>
          </p:cNvPr>
          <p:cNvSpPr>
            <a:spLocks noGrp="1"/>
          </p:cNvSpPr>
          <p:nvPr>
            <p:ph type="dt" sz="half" idx="2"/>
          </p:nvPr>
        </p:nvSpPr>
        <p:spPr>
          <a:xfrm>
            <a:off x="8188325" y="6600825"/>
            <a:ext cx="1533525" cy="228600"/>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bg1"/>
                </a:solidFill>
                <a:latin typeface="+mn-lt"/>
                <a:cs typeface="+mn-cs"/>
              </a:defRPr>
            </a:lvl1pPr>
          </a:lstStyle>
          <a:p>
            <a:pPr>
              <a:defRPr/>
            </a:pPr>
            <a:fld id="{B4BF0DC7-D6A0-4E7A-9BA3-B1EB99B8BEAE}" type="datetimeFigureOut">
              <a:rPr lang="en-US"/>
              <a:pPr>
                <a:defRPr/>
              </a:pPr>
              <a:t>5/25/2022</a:t>
            </a:fld>
            <a:endParaRPr lang="en-US" dirty="0"/>
          </a:p>
        </p:txBody>
      </p:sp>
      <p:sp>
        <p:nvSpPr>
          <p:cNvPr id="5" name="Footer Placeholder 4">
            <a:extLst>
              <a:ext uri="{FF2B5EF4-FFF2-40B4-BE49-F238E27FC236}">
                <a16:creationId xmlns:a16="http://schemas.microsoft.com/office/drawing/2014/main" id="{2180FF57-BFB2-44C7-89D5-76530F3E40E3}"/>
              </a:ext>
            </a:extLst>
          </p:cNvPr>
          <p:cNvSpPr>
            <a:spLocks noGrp="1"/>
          </p:cNvSpPr>
          <p:nvPr>
            <p:ph type="ftr" sz="quarter" idx="3"/>
          </p:nvPr>
        </p:nvSpPr>
        <p:spPr>
          <a:xfrm>
            <a:off x="1524000" y="6600825"/>
            <a:ext cx="6491288" cy="228600"/>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bg1"/>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12540A8-B2B8-4869-9033-B843FB39856D}"/>
              </a:ext>
            </a:extLst>
          </p:cNvPr>
          <p:cNvSpPr>
            <a:spLocks noGrp="1"/>
          </p:cNvSpPr>
          <p:nvPr>
            <p:ph type="sldNum" sz="quarter" idx="4"/>
          </p:nvPr>
        </p:nvSpPr>
        <p:spPr>
          <a:xfrm>
            <a:off x="9894888" y="6600825"/>
            <a:ext cx="773112"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bg1"/>
                </a:solidFill>
              </a:defRPr>
            </a:lvl1pPr>
          </a:lstStyle>
          <a:p>
            <a:pPr>
              <a:defRPr/>
            </a:pPr>
            <a:fld id="{9D93EB86-73DE-4561-9830-5B8260345411}" type="slidenum">
              <a:rPr lang="en-US" altLang="en-US"/>
              <a:pPr>
                <a:defRPr/>
              </a:pPr>
              <a:t>‹#›</a:t>
            </a:fld>
            <a:endParaRPr lang="en-US" altLang="en-US"/>
          </a:p>
        </p:txBody>
      </p:sp>
      <p:pic>
        <p:nvPicPr>
          <p:cNvPr id="1032" name="Picture 10" descr="http://www.bhsj.org/AAA/images/AreaAgencyLogo.gif">
            <a:extLst>
              <a:ext uri="{FF2B5EF4-FFF2-40B4-BE49-F238E27FC236}">
                <a16:creationId xmlns:a16="http://schemas.microsoft.com/office/drawing/2014/main" id="{0327150A-3A47-4074-9D4D-CF4A69F4704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39400" y="5673725"/>
            <a:ext cx="17526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4" r:id="rId1"/>
    <p:sldLayoutId id="2147483895" r:id="rId2"/>
    <p:sldLayoutId id="2147483887" r:id="rId3"/>
    <p:sldLayoutId id="2147483896" r:id="rId4"/>
    <p:sldLayoutId id="2147483888" r:id="rId5"/>
    <p:sldLayoutId id="2147483889" r:id="rId6"/>
    <p:sldLayoutId id="2147483890" r:id="rId7"/>
    <p:sldLayoutId id="2147483897" r:id="rId8"/>
    <p:sldLayoutId id="2147483891" r:id="rId9"/>
    <p:sldLayoutId id="2147483898" r:id="rId10"/>
    <p:sldLayoutId id="2147483892" r:id="rId11"/>
    <p:sldLayoutId id="2147483893" r:id="rId12"/>
  </p:sldLayoutIdLst>
  <p:transition spd="med">
    <p:fade/>
  </p:transition>
  <p:txStyles>
    <p:titleStyle>
      <a:lvl1pPr algn="l" rtl="0" eaLnBrk="0" fontAlgn="base" hangingPunct="0">
        <a:lnSpc>
          <a:spcPct val="90000"/>
        </a:lnSpc>
        <a:spcBef>
          <a:spcPct val="0"/>
        </a:spcBef>
        <a:spcAft>
          <a:spcPct val="0"/>
        </a:spcAft>
        <a:defRPr sz="3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3400">
          <a:solidFill>
            <a:schemeClr val="accent1"/>
          </a:solidFill>
          <a:latin typeface="Calibri Light" pitchFamily="34" charset="0"/>
        </a:defRPr>
      </a:lvl2pPr>
      <a:lvl3pPr algn="l" rtl="0" eaLnBrk="0" fontAlgn="base" hangingPunct="0">
        <a:lnSpc>
          <a:spcPct val="90000"/>
        </a:lnSpc>
        <a:spcBef>
          <a:spcPct val="0"/>
        </a:spcBef>
        <a:spcAft>
          <a:spcPct val="0"/>
        </a:spcAft>
        <a:defRPr sz="3400">
          <a:solidFill>
            <a:schemeClr val="accent1"/>
          </a:solidFill>
          <a:latin typeface="Calibri Light" pitchFamily="34" charset="0"/>
        </a:defRPr>
      </a:lvl3pPr>
      <a:lvl4pPr algn="l" rtl="0" eaLnBrk="0" fontAlgn="base" hangingPunct="0">
        <a:lnSpc>
          <a:spcPct val="90000"/>
        </a:lnSpc>
        <a:spcBef>
          <a:spcPct val="0"/>
        </a:spcBef>
        <a:spcAft>
          <a:spcPct val="0"/>
        </a:spcAft>
        <a:defRPr sz="3400">
          <a:solidFill>
            <a:schemeClr val="accent1"/>
          </a:solidFill>
          <a:latin typeface="Calibri Light" pitchFamily="34" charset="0"/>
        </a:defRPr>
      </a:lvl4pPr>
      <a:lvl5pPr algn="l" rtl="0" eaLnBrk="0" fontAlgn="base" hangingPunct="0">
        <a:lnSpc>
          <a:spcPct val="90000"/>
        </a:lnSpc>
        <a:spcBef>
          <a:spcPct val="0"/>
        </a:spcBef>
        <a:spcAft>
          <a:spcPct val="0"/>
        </a:spcAft>
        <a:defRPr sz="3400">
          <a:solidFill>
            <a:schemeClr val="accent1"/>
          </a:solidFill>
          <a:latin typeface="Calibri Light" pitchFamily="34" charset="0"/>
        </a:defRPr>
      </a:lvl5pPr>
      <a:lvl6pPr marL="457200" algn="l" rtl="0" fontAlgn="base">
        <a:lnSpc>
          <a:spcPct val="90000"/>
        </a:lnSpc>
        <a:spcBef>
          <a:spcPct val="0"/>
        </a:spcBef>
        <a:spcAft>
          <a:spcPct val="0"/>
        </a:spcAft>
        <a:defRPr sz="3400">
          <a:solidFill>
            <a:schemeClr val="accent1"/>
          </a:solidFill>
          <a:latin typeface="Calibri Light" pitchFamily="34" charset="0"/>
        </a:defRPr>
      </a:lvl6pPr>
      <a:lvl7pPr marL="914400" algn="l" rtl="0" fontAlgn="base">
        <a:lnSpc>
          <a:spcPct val="90000"/>
        </a:lnSpc>
        <a:spcBef>
          <a:spcPct val="0"/>
        </a:spcBef>
        <a:spcAft>
          <a:spcPct val="0"/>
        </a:spcAft>
        <a:defRPr sz="3400">
          <a:solidFill>
            <a:schemeClr val="accent1"/>
          </a:solidFill>
          <a:latin typeface="Calibri Light" pitchFamily="34" charset="0"/>
        </a:defRPr>
      </a:lvl7pPr>
      <a:lvl8pPr marL="1371600" algn="l" rtl="0" fontAlgn="base">
        <a:lnSpc>
          <a:spcPct val="90000"/>
        </a:lnSpc>
        <a:spcBef>
          <a:spcPct val="0"/>
        </a:spcBef>
        <a:spcAft>
          <a:spcPct val="0"/>
        </a:spcAft>
        <a:defRPr sz="3400">
          <a:solidFill>
            <a:schemeClr val="accent1"/>
          </a:solidFill>
          <a:latin typeface="Calibri Light" pitchFamily="34" charset="0"/>
        </a:defRPr>
      </a:lvl8pPr>
      <a:lvl9pPr marL="1828800" algn="l" rtl="0" fontAlgn="base">
        <a:lnSpc>
          <a:spcPct val="90000"/>
        </a:lnSpc>
        <a:spcBef>
          <a:spcPct val="0"/>
        </a:spcBef>
        <a:spcAft>
          <a:spcPct val="0"/>
        </a:spcAft>
        <a:defRPr sz="3400">
          <a:solidFill>
            <a:schemeClr val="accent1"/>
          </a:solidFill>
          <a:latin typeface="Calibri Light" pitchFamily="34" charset="0"/>
        </a:defRPr>
      </a:lvl9pPr>
    </p:titleStyle>
    <p:bodyStyle>
      <a:lvl1pPr marL="273050" indent="-228600" algn="l" rtl="0" eaLnBrk="0" fontAlgn="base" hangingPunct="0">
        <a:lnSpc>
          <a:spcPct val="90000"/>
        </a:lnSpc>
        <a:spcBef>
          <a:spcPts val="18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914400"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187450" indent="-182563"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1462088" indent="-182563"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sutterl@bhsj.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bhsj.org/aa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urveymonkey.com/r/AAA3CNeedsAssessm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surveymonkey.com/r/AAA3CKeyCommunityLead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459-F712-4BC9-A246-915AF8A89AA8}"/>
              </a:ext>
            </a:extLst>
          </p:cNvPr>
          <p:cNvSpPr>
            <a:spLocks noGrp="1"/>
          </p:cNvSpPr>
          <p:nvPr>
            <p:ph type="ctrTitle"/>
          </p:nvPr>
        </p:nvSpPr>
        <p:spPr>
          <a:xfrm>
            <a:off x="209550" y="5281613"/>
            <a:ext cx="11982450" cy="854075"/>
          </a:xfrm>
        </p:spPr>
        <p:txBody>
          <a:bodyPr>
            <a:normAutofit fontScale="90000"/>
          </a:bodyPr>
          <a:lstStyle/>
          <a:p>
            <a:pPr algn="l" eaLnBrk="1" fontAlgn="auto" hangingPunct="1">
              <a:spcAft>
                <a:spcPts val="0"/>
              </a:spcAft>
              <a:defRPr/>
            </a:pPr>
            <a:r>
              <a:rPr lang="en-US" b="1" cap="none" dirty="0"/>
              <a:t>2022 Area Agency on Aging IIIC  </a:t>
            </a:r>
            <a:br>
              <a:rPr lang="en-US" b="1" cap="none" dirty="0"/>
            </a:br>
            <a:r>
              <a:rPr lang="en-US" b="1" cap="none" dirty="0"/>
              <a:t>Community Needs Assessment</a:t>
            </a:r>
          </a:p>
        </p:txBody>
      </p:sp>
      <p:sp>
        <p:nvSpPr>
          <p:cNvPr id="7176" name="TextBox 11">
            <a:extLst>
              <a:ext uri="{FF2B5EF4-FFF2-40B4-BE49-F238E27FC236}">
                <a16:creationId xmlns:a16="http://schemas.microsoft.com/office/drawing/2014/main" id="{BFFA281F-D221-448D-A450-813F489FEE2D}"/>
              </a:ext>
            </a:extLst>
          </p:cNvPr>
          <p:cNvSpPr txBox="1">
            <a:spLocks noChangeArrowheads="1"/>
          </p:cNvSpPr>
          <p:nvPr/>
        </p:nvSpPr>
        <p:spPr bwMode="auto">
          <a:xfrm>
            <a:off x="209550" y="5994400"/>
            <a:ext cx="119824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2500" b="1" dirty="0">
                <a:solidFill>
                  <a:schemeClr val="accent3">
                    <a:lumMod val="50000"/>
                  </a:schemeClr>
                </a:solidFill>
              </a:rPr>
              <a:t>Laura Sutter, AAA Director </a:t>
            </a:r>
          </a:p>
        </p:txBody>
      </p:sp>
      <p:pic>
        <p:nvPicPr>
          <p:cNvPr id="9222" name="Picture 4">
            <a:extLst>
              <a:ext uri="{FF2B5EF4-FFF2-40B4-BE49-F238E27FC236}">
                <a16:creationId xmlns:a16="http://schemas.microsoft.com/office/drawing/2014/main" id="{E2C3BC73-AF09-476C-A685-487AA32726E8}"/>
              </a:ext>
            </a:extLst>
          </p:cNvPr>
          <p:cNvPicPr>
            <a:picLocks noChangeAspect="1"/>
          </p:cNvPicPr>
          <p:nvPr/>
        </p:nvPicPr>
        <p:blipFill rotWithShape="1">
          <a:blip r:embed="rId3">
            <a:extLst>
              <a:ext uri="{28A0092B-C50C-407E-A947-70E740481C1C}">
                <a14:useLocalDpi xmlns:a14="http://schemas.microsoft.com/office/drawing/2010/main" val="0"/>
              </a:ext>
            </a:extLst>
          </a:blip>
          <a:srcRect t="28962" b="31557"/>
          <a:stretch/>
        </p:blipFill>
        <p:spPr bwMode="auto">
          <a:xfrm>
            <a:off x="7793036" y="5000625"/>
            <a:ext cx="4208462"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225" name="Picture 6">
            <a:extLst>
              <a:ext uri="{FF2B5EF4-FFF2-40B4-BE49-F238E27FC236}">
                <a16:creationId xmlns:a16="http://schemas.microsoft.com/office/drawing/2014/main" id="{25FDCC3A-9E67-44C7-9E0C-D46B96D3B48B}"/>
              </a:ext>
            </a:extLst>
          </p:cNvPr>
          <p:cNvPicPr>
            <a:picLocks noChangeAspect="1"/>
          </p:cNvPicPr>
          <p:nvPr/>
        </p:nvPicPr>
        <p:blipFill rotWithShape="1">
          <a:blip r:embed="rId4">
            <a:extLst>
              <a:ext uri="{28A0092B-C50C-407E-A947-70E740481C1C}">
                <a14:useLocalDpi xmlns:a14="http://schemas.microsoft.com/office/drawing/2010/main" val="0"/>
              </a:ext>
            </a:extLst>
          </a:blip>
          <a:srcRect r="3535" b="14139"/>
          <a:stretch/>
        </p:blipFill>
        <p:spPr bwMode="auto">
          <a:xfrm>
            <a:off x="0" y="-16496"/>
            <a:ext cx="3903133" cy="278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7">
            <a:extLst>
              <a:ext uri="{FF2B5EF4-FFF2-40B4-BE49-F238E27FC236}">
                <a16:creationId xmlns:a16="http://schemas.microsoft.com/office/drawing/2014/main" id="{F7FF819E-76BB-41C6-AF17-E52B3805BF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656" y="2825751"/>
            <a:ext cx="4109183"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1BA5AF4-B062-4368-8F3E-3475CA303DE8}"/>
              </a:ext>
            </a:extLst>
          </p:cNvPr>
          <p:cNvPicPr>
            <a:picLocks noChangeAspect="1"/>
          </p:cNvPicPr>
          <p:nvPr/>
        </p:nvPicPr>
        <p:blipFill rotWithShape="1">
          <a:blip r:embed="rId6">
            <a:extLst>
              <a:ext uri="{28A0092B-C50C-407E-A947-70E740481C1C}">
                <a14:useLocalDpi xmlns:a14="http://schemas.microsoft.com/office/drawing/2010/main" val="0"/>
              </a:ext>
            </a:extLst>
          </a:blip>
          <a:srcRect t="10685" b="1"/>
          <a:stretch/>
        </p:blipFill>
        <p:spPr>
          <a:xfrm>
            <a:off x="4101175" y="0"/>
            <a:ext cx="4154749" cy="2627313"/>
          </a:xfrm>
          <a:prstGeom prst="rect">
            <a:avLst/>
          </a:prstGeom>
        </p:spPr>
      </p:pic>
      <p:pic>
        <p:nvPicPr>
          <p:cNvPr id="8" name="Picture 7">
            <a:extLst>
              <a:ext uri="{FF2B5EF4-FFF2-40B4-BE49-F238E27FC236}">
                <a16:creationId xmlns:a16="http://schemas.microsoft.com/office/drawing/2014/main" id="{A1216682-0530-4C7B-AFCB-FE8BDD6CE23C}"/>
              </a:ext>
            </a:extLst>
          </p:cNvPr>
          <p:cNvPicPr>
            <a:picLocks noChangeAspect="1"/>
          </p:cNvPicPr>
          <p:nvPr/>
        </p:nvPicPr>
        <p:blipFill rotWithShape="1">
          <a:blip r:embed="rId7">
            <a:extLst>
              <a:ext uri="{28A0092B-C50C-407E-A947-70E740481C1C}">
                <a14:useLocalDpi xmlns:a14="http://schemas.microsoft.com/office/drawing/2010/main" val="0"/>
              </a:ext>
            </a:extLst>
          </a:blip>
          <a:srcRect t="32188" b="16248"/>
          <a:stretch/>
        </p:blipFill>
        <p:spPr>
          <a:xfrm>
            <a:off x="8444968" y="3174"/>
            <a:ext cx="3742269" cy="1622426"/>
          </a:xfrm>
          <a:prstGeom prst="rect">
            <a:avLst/>
          </a:prstGeom>
        </p:spPr>
      </p:pic>
      <p:pic>
        <p:nvPicPr>
          <p:cNvPr id="10" name="Picture 9">
            <a:extLst>
              <a:ext uri="{FF2B5EF4-FFF2-40B4-BE49-F238E27FC236}">
                <a16:creationId xmlns:a16="http://schemas.microsoft.com/office/drawing/2014/main" id="{EA09DCAD-CBAB-46F2-9CA0-E8D0BFA9C24F}"/>
              </a:ext>
            </a:extLst>
          </p:cNvPr>
          <p:cNvPicPr>
            <a:picLocks noChangeAspect="1"/>
          </p:cNvPicPr>
          <p:nvPr/>
        </p:nvPicPr>
        <p:blipFill rotWithShape="1">
          <a:blip r:embed="rId8">
            <a:extLst>
              <a:ext uri="{28A0092B-C50C-407E-A947-70E740481C1C}">
                <a14:useLocalDpi xmlns:a14="http://schemas.microsoft.com/office/drawing/2010/main" val="0"/>
              </a:ext>
            </a:extLst>
          </a:blip>
          <a:srcRect l="-3489" t="20372" r="3489" b="10227"/>
          <a:stretch/>
        </p:blipFill>
        <p:spPr>
          <a:xfrm>
            <a:off x="4326534" y="2765424"/>
            <a:ext cx="4208461" cy="2041526"/>
          </a:xfrm>
          <a:prstGeom prst="rect">
            <a:avLst/>
          </a:prstGeom>
        </p:spPr>
      </p:pic>
      <p:pic>
        <p:nvPicPr>
          <p:cNvPr id="12" name="Picture 11">
            <a:extLst>
              <a:ext uri="{FF2B5EF4-FFF2-40B4-BE49-F238E27FC236}">
                <a16:creationId xmlns:a16="http://schemas.microsoft.com/office/drawing/2014/main" id="{5D5B5885-09FF-4A74-9A1C-FC16EE1A078F}"/>
              </a:ext>
            </a:extLst>
          </p:cNvPr>
          <p:cNvPicPr>
            <a:picLocks noChangeAspect="1"/>
          </p:cNvPicPr>
          <p:nvPr/>
        </p:nvPicPr>
        <p:blipFill rotWithShape="1">
          <a:blip r:embed="rId9">
            <a:extLst>
              <a:ext uri="{28A0092B-C50C-407E-A947-70E740481C1C}">
                <a14:useLocalDpi xmlns:a14="http://schemas.microsoft.com/office/drawing/2010/main" val="0"/>
              </a:ext>
            </a:extLst>
          </a:blip>
          <a:srcRect t="8178" b="7239"/>
          <a:stretch/>
        </p:blipFill>
        <p:spPr>
          <a:xfrm>
            <a:off x="8679327" y="1768475"/>
            <a:ext cx="3503676" cy="303847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4">
                <a:lumMod val="75000"/>
              </a:schemeClr>
            </a:gs>
            <a:gs pos="8000">
              <a:schemeClr val="accent6">
                <a:lumMod val="60000"/>
                <a:lumOff val="40000"/>
              </a:schemeClr>
            </a:gs>
            <a:gs pos="93000">
              <a:schemeClr val="accent1">
                <a:lumMod val="45000"/>
                <a:lumOff val="55000"/>
              </a:schemeClr>
            </a:gs>
            <a:gs pos="8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9D70-7CA6-4D46-A444-AF69E84192D7}"/>
              </a:ext>
            </a:extLst>
          </p:cNvPr>
          <p:cNvSpPr>
            <a:spLocks noGrp="1"/>
          </p:cNvSpPr>
          <p:nvPr>
            <p:ph type="title"/>
          </p:nvPr>
        </p:nvSpPr>
        <p:spPr>
          <a:xfrm>
            <a:off x="174812" y="186578"/>
            <a:ext cx="10985500" cy="1143000"/>
          </a:xfrm>
        </p:spPr>
        <p:txBody>
          <a:bodyPr>
            <a:noAutofit/>
          </a:bodyPr>
          <a:lstStyle/>
          <a:p>
            <a:pPr eaLnBrk="1" fontAlgn="auto" hangingPunct="1">
              <a:spcAft>
                <a:spcPts val="0"/>
              </a:spcAft>
              <a:defRPr/>
            </a:pPr>
            <a:r>
              <a:rPr lang="en-US" sz="3600" b="1" dirty="0">
                <a:solidFill>
                  <a:schemeClr val="tx2"/>
                </a:solidFill>
                <a:effectLst>
                  <a:outerShdw blurRad="38100" dist="38100" dir="2700000" algn="tl">
                    <a:srgbClr val="000000">
                      <a:alpha val="43137"/>
                    </a:srgbClr>
                  </a:outerShdw>
                </a:effectLst>
              </a:rPr>
              <a:t>Older adult/caregiver only – Household Income</a:t>
            </a:r>
            <a:br>
              <a:rPr lang="en-US" sz="36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n=207 respondents </a:t>
            </a:r>
          </a:p>
        </p:txBody>
      </p:sp>
      <p:graphicFrame>
        <p:nvGraphicFramePr>
          <p:cNvPr id="3" name="Content Placeholder 10">
            <a:extLst>
              <a:ext uri="{FF2B5EF4-FFF2-40B4-BE49-F238E27FC236}">
                <a16:creationId xmlns:a16="http://schemas.microsoft.com/office/drawing/2014/main" id="{EF7F70CF-46DB-47E6-906D-5BA49E45857B}"/>
              </a:ext>
            </a:extLst>
          </p:cNvPr>
          <p:cNvGraphicFramePr>
            <a:graphicFrameLocks noGrp="1"/>
          </p:cNvGraphicFramePr>
          <p:nvPr>
            <p:ph idx="1"/>
            <p:extLst>
              <p:ext uri="{D42A27DB-BD31-4B8C-83A1-F6EECF244321}">
                <p14:modId xmlns:p14="http://schemas.microsoft.com/office/powerpoint/2010/main" val="1270798752"/>
              </p:ext>
            </p:extLst>
          </p:nvPr>
        </p:nvGraphicFramePr>
        <p:xfrm>
          <a:off x="174812" y="1573213"/>
          <a:ext cx="11712388" cy="47132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40000"/>
                <a:lumOff val="60000"/>
              </a:schemeClr>
            </a:gs>
            <a:gs pos="100000">
              <a:schemeClr val="accent6">
                <a:lumMod val="60000"/>
                <a:lumOff val="40000"/>
              </a:schemeClr>
            </a:gs>
            <a:gs pos="100000">
              <a:schemeClr val="accent1">
                <a:lumMod val="45000"/>
                <a:lumOff val="55000"/>
              </a:schemeClr>
            </a:gs>
            <a:gs pos="71000">
              <a:schemeClr val="accent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0E6-2304-4B67-8091-6AF0CA9DC16B}"/>
              </a:ext>
            </a:extLst>
          </p:cNvPr>
          <p:cNvSpPr>
            <a:spLocks noGrp="1"/>
          </p:cNvSpPr>
          <p:nvPr>
            <p:ph type="title"/>
          </p:nvPr>
        </p:nvSpPr>
        <p:spPr>
          <a:xfrm>
            <a:off x="463738" y="194983"/>
            <a:ext cx="11117075" cy="1143000"/>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Older adult/caregiver only – have disability</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n=204 respondents </a:t>
            </a:r>
          </a:p>
        </p:txBody>
      </p:sp>
      <p:graphicFrame>
        <p:nvGraphicFramePr>
          <p:cNvPr id="3" name="Content Placeholder 10">
            <a:extLst>
              <a:ext uri="{FF2B5EF4-FFF2-40B4-BE49-F238E27FC236}">
                <a16:creationId xmlns:a16="http://schemas.microsoft.com/office/drawing/2014/main" id="{9F7ADE4A-DCBF-4078-AF18-B020E9771F8B}"/>
              </a:ext>
            </a:extLst>
          </p:cNvPr>
          <p:cNvGraphicFramePr>
            <a:graphicFrameLocks noGrp="1"/>
          </p:cNvGraphicFramePr>
          <p:nvPr>
            <p:ph idx="1"/>
            <p:extLst>
              <p:ext uri="{D42A27DB-BD31-4B8C-83A1-F6EECF244321}">
                <p14:modId xmlns:p14="http://schemas.microsoft.com/office/powerpoint/2010/main" val="3079556682"/>
              </p:ext>
            </p:extLst>
          </p:nvPr>
        </p:nvGraphicFramePr>
        <p:xfrm>
          <a:off x="608013" y="1573213"/>
          <a:ext cx="10972800" cy="47132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6">
                <a:lumMod val="40000"/>
                <a:lumOff val="60000"/>
              </a:schemeClr>
            </a:gs>
            <a:gs pos="93000">
              <a:schemeClr val="accent6">
                <a:lumMod val="60000"/>
                <a:lumOff val="40000"/>
              </a:schemeClr>
            </a:gs>
            <a:gs pos="42000">
              <a:schemeClr val="accent1">
                <a:lumMod val="45000"/>
                <a:lumOff val="55000"/>
              </a:schemeClr>
            </a:gs>
            <a:gs pos="59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CBD8-DEF7-4FA9-81F2-E08EBFFFD07A}"/>
              </a:ext>
            </a:extLst>
          </p:cNvPr>
          <p:cNvSpPr>
            <a:spLocks noGrp="1"/>
          </p:cNvSpPr>
          <p:nvPr>
            <p:ph type="title"/>
          </p:nvPr>
        </p:nvSpPr>
        <p:spPr>
          <a:xfrm>
            <a:off x="608013" y="157162"/>
            <a:ext cx="10834687" cy="1143000"/>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Older adult/caregiver only – a veteran</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n=208 respondents </a:t>
            </a:r>
          </a:p>
        </p:txBody>
      </p:sp>
      <p:graphicFrame>
        <p:nvGraphicFramePr>
          <p:cNvPr id="3" name="Content Placeholder 10">
            <a:extLst>
              <a:ext uri="{FF2B5EF4-FFF2-40B4-BE49-F238E27FC236}">
                <a16:creationId xmlns:a16="http://schemas.microsoft.com/office/drawing/2014/main" id="{39B40C12-8027-43DD-B314-2479BA93584A}"/>
              </a:ext>
            </a:extLst>
          </p:cNvPr>
          <p:cNvGraphicFramePr>
            <a:graphicFrameLocks noGrp="1"/>
          </p:cNvGraphicFramePr>
          <p:nvPr>
            <p:ph idx="1"/>
            <p:extLst>
              <p:ext uri="{D42A27DB-BD31-4B8C-83A1-F6EECF244321}">
                <p14:modId xmlns:p14="http://schemas.microsoft.com/office/powerpoint/2010/main" val="3533569818"/>
              </p:ext>
            </p:extLst>
          </p:nvPr>
        </p:nvGraphicFramePr>
        <p:xfrm>
          <a:off x="608013" y="1573213"/>
          <a:ext cx="10972800" cy="47132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40000"/>
                <a:lumOff val="60000"/>
              </a:schemeClr>
            </a:gs>
            <a:gs pos="93000">
              <a:schemeClr val="accent6">
                <a:lumMod val="20000"/>
                <a:lumOff val="80000"/>
              </a:schemeClr>
            </a:gs>
            <a:gs pos="42000">
              <a:schemeClr val="accent1">
                <a:lumMod val="45000"/>
                <a:lumOff val="55000"/>
              </a:schemeClr>
            </a:gs>
            <a:gs pos="5900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2967-F941-4BDB-9597-0685CD03838F}"/>
              </a:ext>
            </a:extLst>
          </p:cNvPr>
          <p:cNvSpPr>
            <a:spLocks noGrp="1"/>
          </p:cNvSpPr>
          <p:nvPr>
            <p:ph type="title"/>
          </p:nvPr>
        </p:nvSpPr>
        <p:spPr>
          <a:xfrm>
            <a:off x="524669" y="279331"/>
            <a:ext cx="11206162" cy="1143000"/>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Older adult/caregiver only – Age distribution</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n=208 respondents </a:t>
            </a:r>
          </a:p>
        </p:txBody>
      </p:sp>
      <p:graphicFrame>
        <p:nvGraphicFramePr>
          <p:cNvPr id="3" name="Content Placeholder 10">
            <a:extLst>
              <a:ext uri="{FF2B5EF4-FFF2-40B4-BE49-F238E27FC236}">
                <a16:creationId xmlns:a16="http://schemas.microsoft.com/office/drawing/2014/main" id="{3CF73898-B856-4C42-9D89-A1481D3CE8CC}"/>
              </a:ext>
            </a:extLst>
          </p:cNvPr>
          <p:cNvGraphicFramePr>
            <a:graphicFrameLocks noGrp="1"/>
          </p:cNvGraphicFramePr>
          <p:nvPr>
            <p:ph idx="1"/>
            <p:extLst>
              <p:ext uri="{D42A27DB-BD31-4B8C-83A1-F6EECF244321}">
                <p14:modId xmlns:p14="http://schemas.microsoft.com/office/powerpoint/2010/main" val="3270010793"/>
              </p:ext>
            </p:extLst>
          </p:nvPr>
        </p:nvGraphicFramePr>
        <p:xfrm>
          <a:off x="639763" y="1493838"/>
          <a:ext cx="10975975"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TextBox 2">
            <a:extLst>
              <a:ext uri="{FF2B5EF4-FFF2-40B4-BE49-F238E27FC236}">
                <a16:creationId xmlns:a16="http://schemas.microsoft.com/office/drawing/2014/main" id="{3A43876A-8565-4551-B8F5-D6FE5D0B67CC}"/>
              </a:ext>
            </a:extLst>
          </p:cNvPr>
          <p:cNvSpPr txBox="1">
            <a:spLocks noChangeArrowheads="1"/>
          </p:cNvSpPr>
          <p:nvPr/>
        </p:nvSpPr>
        <p:spPr bwMode="auto">
          <a:xfrm>
            <a:off x="2986088" y="5971530"/>
            <a:ext cx="4843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90000"/>
              </a:lnSpc>
              <a:spcBef>
                <a:spcPts val="800"/>
              </a:spcBef>
              <a:buClr>
                <a:schemeClr val="accent1"/>
              </a:buClr>
              <a:buSzPct val="100000"/>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90000"/>
              </a:lnSpc>
              <a:spcBef>
                <a:spcPts val="8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800"/>
              </a:spcBef>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00000"/>
              </a:lnSpc>
              <a:spcBef>
                <a:spcPct val="0"/>
              </a:spcBef>
              <a:buClrTx/>
              <a:buSzTx/>
              <a:buFontTx/>
              <a:buNone/>
            </a:pPr>
            <a:r>
              <a:rPr lang="en-US" altLang="en-US" sz="2400" b="1" dirty="0">
                <a:solidFill>
                  <a:schemeClr val="tx2"/>
                </a:solidFill>
              </a:rPr>
              <a:t>50.5% of  Respondents are 75+ years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3000">
              <a:schemeClr val="accent3">
                <a:lumMod val="40000"/>
                <a:lumOff val="60000"/>
              </a:schemeClr>
            </a:gs>
            <a:gs pos="84000">
              <a:schemeClr val="accent6">
                <a:lumMod val="20000"/>
                <a:lumOff val="80000"/>
              </a:schemeClr>
            </a:gs>
            <a:gs pos="19000">
              <a:schemeClr val="accent1">
                <a:lumMod val="45000"/>
                <a:lumOff val="55000"/>
              </a:schemeClr>
            </a:gs>
            <a:gs pos="3100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23D2-6EDD-47A9-940B-3434480EFB32}"/>
              </a:ext>
            </a:extLst>
          </p:cNvPr>
          <p:cNvSpPr>
            <a:spLocks noGrp="1"/>
          </p:cNvSpPr>
          <p:nvPr>
            <p:ph type="title"/>
          </p:nvPr>
        </p:nvSpPr>
        <p:spPr>
          <a:xfrm>
            <a:off x="569914" y="185737"/>
            <a:ext cx="11001374" cy="1085851"/>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Older adult/caregiver only – living situation</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n=204 respondents </a:t>
            </a:r>
          </a:p>
        </p:txBody>
      </p:sp>
      <p:graphicFrame>
        <p:nvGraphicFramePr>
          <p:cNvPr id="3" name="Content Placeholder 10">
            <a:extLst>
              <a:ext uri="{FF2B5EF4-FFF2-40B4-BE49-F238E27FC236}">
                <a16:creationId xmlns:a16="http://schemas.microsoft.com/office/drawing/2014/main" id="{2C1E522E-2AFE-4B77-A67A-70E4E77948AC}"/>
              </a:ext>
            </a:extLst>
          </p:cNvPr>
          <p:cNvGraphicFramePr>
            <a:graphicFrameLocks noGrp="1"/>
          </p:cNvGraphicFramePr>
          <p:nvPr>
            <p:ph idx="1"/>
            <p:extLst>
              <p:ext uri="{D42A27DB-BD31-4B8C-83A1-F6EECF244321}">
                <p14:modId xmlns:p14="http://schemas.microsoft.com/office/powerpoint/2010/main" val="1004362459"/>
              </p:ext>
            </p:extLst>
          </p:nvPr>
        </p:nvGraphicFramePr>
        <p:xfrm>
          <a:off x="595313" y="1271587"/>
          <a:ext cx="11391900" cy="5172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3000">
              <a:schemeClr val="accent3">
                <a:lumMod val="40000"/>
                <a:lumOff val="60000"/>
              </a:schemeClr>
            </a:gs>
            <a:gs pos="39000">
              <a:schemeClr val="accent6">
                <a:lumMod val="20000"/>
                <a:lumOff val="80000"/>
              </a:schemeClr>
            </a:gs>
            <a:gs pos="77000">
              <a:schemeClr val="accent1">
                <a:lumMod val="45000"/>
                <a:lumOff val="55000"/>
              </a:schemeClr>
            </a:gs>
            <a:gs pos="0">
              <a:schemeClr val="accent4">
                <a:lumMod val="40000"/>
                <a:lumOff val="6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F07C-912E-4927-AE05-69D3AF51E1D5}"/>
              </a:ext>
            </a:extLst>
          </p:cNvPr>
          <p:cNvSpPr>
            <a:spLocks noGrp="1"/>
          </p:cNvSpPr>
          <p:nvPr>
            <p:ph type="title"/>
          </p:nvPr>
        </p:nvSpPr>
        <p:spPr>
          <a:xfrm>
            <a:off x="243681" y="-342900"/>
            <a:ext cx="10058400" cy="1143000"/>
          </a:xfrm>
        </p:spPr>
        <p:txBody>
          <a:bodyPr>
            <a:norm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Leading Services and Supports</a:t>
            </a:r>
          </a:p>
        </p:txBody>
      </p:sp>
      <p:sp>
        <p:nvSpPr>
          <p:cNvPr id="3" name="Content Placeholder 2">
            <a:extLst>
              <a:ext uri="{FF2B5EF4-FFF2-40B4-BE49-F238E27FC236}">
                <a16:creationId xmlns:a16="http://schemas.microsoft.com/office/drawing/2014/main" id="{7EE1C98E-50A1-4470-B003-50420245AFFB}"/>
              </a:ext>
            </a:extLst>
          </p:cNvPr>
          <p:cNvSpPr>
            <a:spLocks noGrp="1"/>
          </p:cNvSpPr>
          <p:nvPr>
            <p:ph idx="1"/>
          </p:nvPr>
        </p:nvSpPr>
        <p:spPr>
          <a:xfrm>
            <a:off x="243681" y="800100"/>
            <a:ext cx="7385844" cy="4500562"/>
          </a:xfrm>
        </p:spPr>
        <p:txBody>
          <a:bodyPr rtlCol="0">
            <a:noAutofit/>
          </a:bodyPr>
          <a:lstStyle/>
          <a:p>
            <a:pPr marL="274320" eaLnBrk="1" fontAlgn="auto" hangingPunct="1">
              <a:spcAft>
                <a:spcPts val="0"/>
              </a:spcAft>
              <a:defRPr/>
            </a:pPr>
            <a:r>
              <a:rPr lang="en-US" b="1" dirty="0">
                <a:solidFill>
                  <a:schemeClr val="tx2"/>
                </a:solidFill>
              </a:rPr>
              <a:t>A list of 25 services and supports were provided.  The list was based on the Bureau of Aging, Community Living and Supports list of standardized services.</a:t>
            </a:r>
          </a:p>
          <a:p>
            <a:pPr marL="274320" eaLnBrk="1" fontAlgn="auto" hangingPunct="1">
              <a:spcAft>
                <a:spcPts val="0"/>
              </a:spcAft>
              <a:defRPr/>
            </a:pPr>
            <a:r>
              <a:rPr lang="en-US" b="1" dirty="0">
                <a:solidFill>
                  <a:schemeClr val="tx2"/>
                </a:solidFill>
              </a:rPr>
              <a:t>Respondents were asked to rank them on a four point scale: No Priority/No Funding (1 point); Low Priority (2 points) Medium Priority (3 points); and High Priority (4 Points). </a:t>
            </a:r>
          </a:p>
          <a:p>
            <a:pPr marL="274320" eaLnBrk="1" fontAlgn="auto" hangingPunct="1">
              <a:spcAft>
                <a:spcPts val="0"/>
              </a:spcAft>
              <a:defRPr/>
            </a:pPr>
            <a:r>
              <a:rPr lang="en-US" b="1" dirty="0">
                <a:solidFill>
                  <a:schemeClr val="tx2"/>
                </a:solidFill>
              </a:rPr>
              <a:t>A natural breaking point was observed between those that were highest need and those that were considered lower needs.</a:t>
            </a:r>
          </a:p>
          <a:p>
            <a:pPr marL="274320" eaLnBrk="1" fontAlgn="auto" hangingPunct="1">
              <a:spcAft>
                <a:spcPts val="0"/>
              </a:spcAft>
              <a:defRPr/>
            </a:pPr>
            <a:r>
              <a:rPr lang="en-US" b="1" dirty="0">
                <a:solidFill>
                  <a:schemeClr val="tx2"/>
                </a:solidFill>
              </a:rPr>
              <a:t>Highest overall needs among all respondents ranged between 3.39 and 3.15 and include:</a:t>
            </a:r>
          </a:p>
          <a:p>
            <a:pPr marL="594360" lvl="1" eaLnBrk="1" fontAlgn="auto" hangingPunct="1">
              <a:spcAft>
                <a:spcPts val="0"/>
              </a:spcAft>
              <a:defRPr/>
            </a:pPr>
            <a:r>
              <a:rPr lang="en-US" b="1" dirty="0">
                <a:solidFill>
                  <a:schemeClr val="tx2"/>
                </a:solidFill>
              </a:rPr>
              <a:t>Home Delivered Meals</a:t>
            </a:r>
          </a:p>
          <a:p>
            <a:pPr marL="594360" lvl="1" eaLnBrk="1" fontAlgn="auto" hangingPunct="1">
              <a:spcAft>
                <a:spcPts val="0"/>
              </a:spcAft>
              <a:defRPr/>
            </a:pPr>
            <a:r>
              <a:rPr lang="en-US" b="1" dirty="0">
                <a:solidFill>
                  <a:schemeClr val="tx2"/>
                </a:solidFill>
              </a:rPr>
              <a:t>Transportation within the county</a:t>
            </a:r>
          </a:p>
          <a:p>
            <a:pPr marL="594360" lvl="1" eaLnBrk="1" fontAlgn="auto" hangingPunct="1">
              <a:spcAft>
                <a:spcPts val="0"/>
              </a:spcAft>
              <a:defRPr/>
            </a:pPr>
            <a:r>
              <a:rPr lang="en-US" b="1" dirty="0">
                <a:solidFill>
                  <a:schemeClr val="tx2"/>
                </a:solidFill>
              </a:rPr>
              <a:t>Homemaker Services</a:t>
            </a:r>
          </a:p>
          <a:p>
            <a:pPr marL="594360" lvl="1" eaLnBrk="1" fontAlgn="auto" hangingPunct="1">
              <a:spcAft>
                <a:spcPts val="0"/>
              </a:spcAft>
              <a:defRPr/>
            </a:pPr>
            <a:r>
              <a:rPr lang="en-US" b="1" dirty="0">
                <a:solidFill>
                  <a:schemeClr val="tx2"/>
                </a:solidFill>
              </a:rPr>
              <a:t>Personal Emergency Response System</a:t>
            </a:r>
          </a:p>
          <a:p>
            <a:pPr marL="594360" lvl="1" eaLnBrk="1" fontAlgn="auto" hangingPunct="1">
              <a:spcAft>
                <a:spcPts val="0"/>
              </a:spcAft>
              <a:defRPr/>
            </a:pPr>
            <a:r>
              <a:rPr lang="en-US" b="1" dirty="0">
                <a:solidFill>
                  <a:schemeClr val="tx2"/>
                </a:solidFill>
              </a:rPr>
              <a:t>Care Management/In-Home Assessment &amp; Monitoring</a:t>
            </a:r>
          </a:p>
          <a:p>
            <a:pPr marL="594360" lvl="1" eaLnBrk="1" fontAlgn="auto" hangingPunct="1">
              <a:spcAft>
                <a:spcPts val="0"/>
              </a:spcAft>
              <a:defRPr/>
            </a:pPr>
            <a:r>
              <a:rPr lang="en-US" b="1" dirty="0">
                <a:solidFill>
                  <a:schemeClr val="tx2"/>
                </a:solidFill>
              </a:rPr>
              <a:t>Personal Care</a:t>
            </a:r>
          </a:p>
        </p:txBody>
      </p:sp>
      <p:pic>
        <p:nvPicPr>
          <p:cNvPr id="6" name="Picture 5">
            <a:extLst>
              <a:ext uri="{FF2B5EF4-FFF2-40B4-BE49-F238E27FC236}">
                <a16:creationId xmlns:a16="http://schemas.microsoft.com/office/drawing/2014/main" id="{BFCD9A46-55BE-4ABE-AF69-59E9A9E6A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538" y="1300163"/>
            <a:ext cx="4341812" cy="325636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D70C-BB76-47B1-B8EB-4B1DEA9ABCB1}"/>
              </a:ext>
            </a:extLst>
          </p:cNvPr>
          <p:cNvSpPr>
            <a:spLocks noGrp="1"/>
          </p:cNvSpPr>
          <p:nvPr>
            <p:ph type="title"/>
          </p:nvPr>
        </p:nvSpPr>
        <p:spPr>
          <a:xfrm>
            <a:off x="100013" y="47625"/>
            <a:ext cx="12192000" cy="1143000"/>
          </a:xfrm>
        </p:spPr>
        <p:txBody>
          <a:bodyPr>
            <a:noAutofit/>
          </a:bodyPr>
          <a:lstStyle/>
          <a:p>
            <a:pPr eaLnBrk="1" fontAlgn="auto" hangingPunct="1">
              <a:spcAft>
                <a:spcPts val="0"/>
              </a:spcAft>
              <a:defRPr/>
            </a:pPr>
            <a:r>
              <a:rPr lang="en-US" sz="3200" b="1" dirty="0">
                <a:solidFill>
                  <a:schemeClr val="tx2"/>
                </a:solidFill>
              </a:rPr>
              <a:t>LEADING SERVICES AND SUPPORT NEEDS – Older Adults/Caregivers</a:t>
            </a:r>
            <a:br>
              <a:rPr lang="en-US" sz="3200" b="1" dirty="0">
                <a:solidFill>
                  <a:schemeClr val="tx2"/>
                </a:solidFill>
              </a:rPr>
            </a:br>
            <a:r>
              <a:rPr lang="en-US" sz="2400" b="1" dirty="0">
                <a:solidFill>
                  <a:schemeClr val="tx2"/>
                </a:solidFill>
              </a:rPr>
              <a:t>n= 213 Respondents</a:t>
            </a:r>
          </a:p>
        </p:txBody>
      </p:sp>
      <p:graphicFrame>
        <p:nvGraphicFramePr>
          <p:cNvPr id="3" name="Chart 7">
            <a:extLst>
              <a:ext uri="{FF2B5EF4-FFF2-40B4-BE49-F238E27FC236}">
                <a16:creationId xmlns:a16="http://schemas.microsoft.com/office/drawing/2014/main" id="{809B2529-15F5-46B8-A46A-63228F408C16}"/>
              </a:ext>
            </a:extLst>
          </p:cNvPr>
          <p:cNvGraphicFramePr>
            <a:graphicFrameLocks/>
          </p:cNvGraphicFramePr>
          <p:nvPr>
            <p:extLst>
              <p:ext uri="{D42A27DB-BD31-4B8C-83A1-F6EECF244321}">
                <p14:modId xmlns:p14="http://schemas.microsoft.com/office/powerpoint/2010/main" val="1561408748"/>
              </p:ext>
            </p:extLst>
          </p:nvPr>
        </p:nvGraphicFramePr>
        <p:xfrm>
          <a:off x="285749" y="1028701"/>
          <a:ext cx="11515726" cy="5581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7B2D-0C89-4A3B-9202-A8679407E644}"/>
              </a:ext>
            </a:extLst>
          </p:cNvPr>
          <p:cNvSpPr>
            <a:spLocks noGrp="1"/>
          </p:cNvSpPr>
          <p:nvPr>
            <p:ph type="title"/>
          </p:nvPr>
        </p:nvSpPr>
        <p:spPr>
          <a:xfrm>
            <a:off x="57150" y="47625"/>
            <a:ext cx="12077699" cy="1143000"/>
          </a:xfrm>
        </p:spPr>
        <p:txBody>
          <a:bodyPr>
            <a:noAutofit/>
          </a:bodyPr>
          <a:lstStyle/>
          <a:p>
            <a:pPr eaLnBrk="1" fontAlgn="auto" hangingPunct="1">
              <a:spcAft>
                <a:spcPts val="0"/>
              </a:spcAft>
              <a:defRPr/>
            </a:pPr>
            <a:r>
              <a:rPr lang="en-US" sz="3600" b="1" dirty="0">
                <a:solidFill>
                  <a:schemeClr val="tx2"/>
                </a:solidFill>
                <a:effectLst>
                  <a:outerShdw blurRad="38100" dist="38100" dir="2700000" algn="tl">
                    <a:srgbClr val="000000">
                      <a:alpha val="43137"/>
                    </a:srgbClr>
                  </a:outerShdw>
                </a:effectLst>
              </a:rPr>
              <a:t>LEADING SERVICES AND SUPPORT NEEDS – Community Leaders</a:t>
            </a:r>
            <a:br>
              <a:rPr lang="en-US" sz="36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 56 Respondents</a:t>
            </a:r>
          </a:p>
        </p:txBody>
      </p:sp>
      <p:graphicFrame>
        <p:nvGraphicFramePr>
          <p:cNvPr id="3" name="Chart 7">
            <a:extLst>
              <a:ext uri="{FF2B5EF4-FFF2-40B4-BE49-F238E27FC236}">
                <a16:creationId xmlns:a16="http://schemas.microsoft.com/office/drawing/2014/main" id="{580DF2D2-5811-4225-A5FF-E506C48ABAB6}"/>
              </a:ext>
            </a:extLst>
          </p:cNvPr>
          <p:cNvGraphicFramePr>
            <a:graphicFrameLocks/>
          </p:cNvGraphicFramePr>
          <p:nvPr>
            <p:extLst>
              <p:ext uri="{D42A27DB-BD31-4B8C-83A1-F6EECF244321}">
                <p14:modId xmlns:p14="http://schemas.microsoft.com/office/powerpoint/2010/main" val="630695740"/>
              </p:ext>
            </p:extLst>
          </p:nvPr>
        </p:nvGraphicFramePr>
        <p:xfrm>
          <a:off x="542925" y="1000125"/>
          <a:ext cx="10915649" cy="5857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40000"/>
                <a:lumOff val="60000"/>
              </a:schemeClr>
            </a:gs>
            <a:gs pos="0">
              <a:schemeClr val="accent6">
                <a:lumMod val="60000"/>
                <a:lumOff val="40000"/>
              </a:schemeClr>
            </a:gs>
            <a:gs pos="39000">
              <a:schemeClr val="accent1">
                <a:lumMod val="45000"/>
                <a:lumOff val="55000"/>
              </a:schemeClr>
            </a:gs>
            <a:gs pos="71000">
              <a:schemeClr val="accent4">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6DC3-DEA8-4446-9E6C-9C068BDBDC46}"/>
              </a:ext>
            </a:extLst>
          </p:cNvPr>
          <p:cNvSpPr>
            <a:spLocks noGrp="1"/>
          </p:cNvSpPr>
          <p:nvPr>
            <p:ph type="title"/>
          </p:nvPr>
        </p:nvSpPr>
        <p:spPr>
          <a:xfrm>
            <a:off x="0" y="0"/>
            <a:ext cx="12192000" cy="1143000"/>
          </a:xfrm>
        </p:spPr>
        <p:txBody>
          <a:bodyPr>
            <a:noAutofit/>
          </a:bodyPr>
          <a:lstStyle/>
          <a:p>
            <a:pPr eaLnBrk="1" fontAlgn="auto" hangingPunct="1">
              <a:spcAft>
                <a:spcPts val="0"/>
              </a:spcAft>
              <a:defRPr/>
            </a:pPr>
            <a:r>
              <a:rPr lang="en-US" b="1" dirty="0">
                <a:solidFill>
                  <a:schemeClr val="tx2"/>
                </a:solidFill>
                <a:effectLst>
                  <a:outerShdw blurRad="38100" dist="38100" dir="2700000" algn="tl">
                    <a:srgbClr val="000000">
                      <a:alpha val="43137"/>
                    </a:srgbClr>
                  </a:outerShdw>
                </a:effectLst>
              </a:rPr>
              <a:t>Service Expansion Improvements – Older Adults/Caregivers</a:t>
            </a:r>
            <a:br>
              <a:rPr lang="en-US" sz="36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n=213 Respondents</a:t>
            </a:r>
          </a:p>
        </p:txBody>
      </p:sp>
      <p:graphicFrame>
        <p:nvGraphicFramePr>
          <p:cNvPr id="3" name="Content Placeholder 10">
            <a:extLst>
              <a:ext uri="{FF2B5EF4-FFF2-40B4-BE49-F238E27FC236}">
                <a16:creationId xmlns:a16="http://schemas.microsoft.com/office/drawing/2014/main" id="{B794DFC0-B759-4C0E-9906-08A9B398D882}"/>
              </a:ext>
            </a:extLst>
          </p:cNvPr>
          <p:cNvGraphicFramePr>
            <a:graphicFrameLocks noGrp="1"/>
          </p:cNvGraphicFramePr>
          <p:nvPr>
            <p:ph idx="1"/>
            <p:extLst>
              <p:ext uri="{D42A27DB-BD31-4B8C-83A1-F6EECF244321}">
                <p14:modId xmlns:p14="http://schemas.microsoft.com/office/powerpoint/2010/main" val="2731639418"/>
              </p:ext>
            </p:extLst>
          </p:nvPr>
        </p:nvGraphicFramePr>
        <p:xfrm>
          <a:off x="100013" y="1143000"/>
          <a:ext cx="11930062" cy="5062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0139-A7BB-44FA-BB83-B9F9CB7432C4}"/>
              </a:ext>
            </a:extLst>
          </p:cNvPr>
          <p:cNvSpPr>
            <a:spLocks noGrp="1"/>
          </p:cNvSpPr>
          <p:nvPr>
            <p:ph type="title"/>
          </p:nvPr>
        </p:nvSpPr>
        <p:spPr>
          <a:xfrm>
            <a:off x="319088" y="84137"/>
            <a:ext cx="11596687" cy="1143000"/>
          </a:xfrm>
        </p:spPr>
        <p:txBody>
          <a:bodyPr>
            <a:noAutofit/>
          </a:bodyPr>
          <a:lstStyle/>
          <a:p>
            <a:pPr eaLnBrk="1" fontAlgn="auto" hangingPunct="1">
              <a:spcAft>
                <a:spcPts val="0"/>
              </a:spcAft>
              <a:defRPr/>
            </a:pPr>
            <a:r>
              <a:rPr lang="en-US" sz="3200" b="1" dirty="0">
                <a:solidFill>
                  <a:schemeClr val="tx2"/>
                </a:solidFill>
                <a:effectLst>
                  <a:outerShdw blurRad="38100" dist="38100" dir="2700000" algn="tl">
                    <a:srgbClr val="000000">
                      <a:alpha val="43137"/>
                    </a:srgbClr>
                  </a:outerShdw>
                </a:effectLst>
              </a:rPr>
              <a:t>Trusted sources of information – Older Adults/Caregivers</a:t>
            </a:r>
            <a:br>
              <a:rPr lang="en-US" sz="32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n=191 Respondents</a:t>
            </a:r>
          </a:p>
        </p:txBody>
      </p:sp>
      <p:graphicFrame>
        <p:nvGraphicFramePr>
          <p:cNvPr id="3" name="Content Placeholder 10">
            <a:extLst>
              <a:ext uri="{FF2B5EF4-FFF2-40B4-BE49-F238E27FC236}">
                <a16:creationId xmlns:a16="http://schemas.microsoft.com/office/drawing/2014/main" id="{BB63CA07-E955-4764-A3BA-3BE413F55EED}"/>
              </a:ext>
            </a:extLst>
          </p:cNvPr>
          <p:cNvGraphicFramePr>
            <a:graphicFrameLocks noGrp="1"/>
          </p:cNvGraphicFramePr>
          <p:nvPr>
            <p:ph idx="1"/>
            <p:extLst>
              <p:ext uri="{D42A27DB-BD31-4B8C-83A1-F6EECF244321}">
                <p14:modId xmlns:p14="http://schemas.microsoft.com/office/powerpoint/2010/main" val="4050575628"/>
              </p:ext>
            </p:extLst>
          </p:nvPr>
        </p:nvGraphicFramePr>
        <p:xfrm>
          <a:off x="242888" y="1227138"/>
          <a:ext cx="11672887" cy="49752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73794-AAFF-4175-8B25-8D9A9270642F}"/>
              </a:ext>
            </a:extLst>
          </p:cNvPr>
          <p:cNvSpPr>
            <a:spLocks noGrp="1"/>
          </p:cNvSpPr>
          <p:nvPr>
            <p:ph type="title"/>
          </p:nvPr>
        </p:nvSpPr>
        <p:spPr>
          <a:xfrm>
            <a:off x="742950" y="114300"/>
            <a:ext cx="9144000" cy="1143000"/>
          </a:xfrm>
        </p:spPr>
        <p:txBody>
          <a:bodyPr>
            <a:normAutofit/>
          </a:bodyPr>
          <a:lstStyle/>
          <a:p>
            <a:pPr>
              <a:defRPr/>
            </a:pPr>
            <a:r>
              <a:rPr lang="en-US" sz="4400" b="1" dirty="0">
                <a:effectLst>
                  <a:outerShdw blurRad="38100" dist="38100" dir="2700000" algn="tl">
                    <a:srgbClr val="000000">
                      <a:alpha val="43137"/>
                    </a:srgbClr>
                  </a:outerShdw>
                </a:effectLst>
              </a:rPr>
              <a:t>Population Changes</a:t>
            </a:r>
            <a:endParaRPr lang="en-US" sz="4400" b="1" dirty="0"/>
          </a:p>
        </p:txBody>
      </p:sp>
      <p:graphicFrame>
        <p:nvGraphicFramePr>
          <p:cNvPr id="14" name="Table 13">
            <a:extLst>
              <a:ext uri="{FF2B5EF4-FFF2-40B4-BE49-F238E27FC236}">
                <a16:creationId xmlns:a16="http://schemas.microsoft.com/office/drawing/2014/main" id="{7B711898-392E-4FCF-83F8-29DC03573FCE}"/>
              </a:ext>
            </a:extLst>
          </p:cNvPr>
          <p:cNvGraphicFramePr>
            <a:graphicFrameLocks noGrp="1"/>
          </p:cNvGraphicFramePr>
          <p:nvPr>
            <p:extLst>
              <p:ext uri="{D42A27DB-BD31-4B8C-83A1-F6EECF244321}">
                <p14:modId xmlns:p14="http://schemas.microsoft.com/office/powerpoint/2010/main" val="2650583702"/>
              </p:ext>
            </p:extLst>
          </p:nvPr>
        </p:nvGraphicFramePr>
        <p:xfrm>
          <a:off x="742950" y="1685926"/>
          <a:ext cx="10729913" cy="3210668"/>
        </p:xfrm>
        <a:graphic>
          <a:graphicData uri="http://schemas.openxmlformats.org/drawingml/2006/table">
            <a:tbl>
              <a:tblPr firstRow="1" bandRow="1">
                <a:tableStyleId>{1FECB4D8-DB02-4DC6-A0A2-4F2EBAE1DC90}</a:tableStyleId>
              </a:tblPr>
              <a:tblGrid>
                <a:gridCol w="4068624">
                  <a:extLst>
                    <a:ext uri="{9D8B030D-6E8A-4147-A177-3AD203B41FA5}">
                      <a16:colId xmlns:a16="http://schemas.microsoft.com/office/drawing/2014/main" val="20000"/>
                    </a:ext>
                  </a:extLst>
                </a:gridCol>
                <a:gridCol w="1934761">
                  <a:extLst>
                    <a:ext uri="{9D8B030D-6E8A-4147-A177-3AD203B41FA5}">
                      <a16:colId xmlns:a16="http://schemas.microsoft.com/office/drawing/2014/main" val="20001"/>
                    </a:ext>
                  </a:extLst>
                </a:gridCol>
                <a:gridCol w="2044050">
                  <a:extLst>
                    <a:ext uri="{9D8B030D-6E8A-4147-A177-3AD203B41FA5}">
                      <a16:colId xmlns:a16="http://schemas.microsoft.com/office/drawing/2014/main" val="20002"/>
                    </a:ext>
                  </a:extLst>
                </a:gridCol>
                <a:gridCol w="2682478">
                  <a:extLst>
                    <a:ext uri="{9D8B030D-6E8A-4147-A177-3AD203B41FA5}">
                      <a16:colId xmlns:a16="http://schemas.microsoft.com/office/drawing/2014/main" val="20003"/>
                    </a:ext>
                  </a:extLst>
                </a:gridCol>
              </a:tblGrid>
              <a:tr h="734545">
                <a:tc>
                  <a:txBody>
                    <a:bodyPr/>
                    <a:lstStyle/>
                    <a:p>
                      <a:pPr algn="l"/>
                      <a:r>
                        <a:rPr lang="en-US" sz="2400" dirty="0"/>
                        <a:t>Indicator</a:t>
                      </a:r>
                    </a:p>
                  </a:txBody>
                  <a:tcPr marL="91441" marR="91441" marT="45704" marB="45704"/>
                </a:tc>
                <a:tc>
                  <a:txBody>
                    <a:bodyPr/>
                    <a:lstStyle/>
                    <a:p>
                      <a:pPr algn="ctr"/>
                      <a:r>
                        <a:rPr lang="en-US" sz="2400" dirty="0"/>
                        <a:t>AAA 2014</a:t>
                      </a:r>
                    </a:p>
                  </a:txBody>
                  <a:tcPr marL="91441" marR="91441" marT="45704" marB="45704"/>
                </a:tc>
                <a:tc>
                  <a:txBody>
                    <a:bodyPr/>
                    <a:lstStyle/>
                    <a:p>
                      <a:pPr algn="ctr"/>
                      <a:r>
                        <a:rPr lang="en-US" sz="2400" dirty="0"/>
                        <a:t>AAA 2020</a:t>
                      </a:r>
                    </a:p>
                  </a:txBody>
                  <a:tcPr marL="91441" marR="91441" marT="45704" marB="45704"/>
                </a:tc>
                <a:tc>
                  <a:txBody>
                    <a:bodyPr/>
                    <a:lstStyle/>
                    <a:p>
                      <a:pPr algn="ctr"/>
                      <a:r>
                        <a:rPr lang="en-US" sz="2400" dirty="0"/>
                        <a:t>Projections</a:t>
                      </a:r>
                      <a:r>
                        <a:rPr lang="en-US" sz="2400" baseline="0" dirty="0"/>
                        <a:t> for 2040</a:t>
                      </a:r>
                      <a:endParaRPr lang="en-US" sz="2400" dirty="0"/>
                    </a:p>
                  </a:txBody>
                  <a:tcPr marL="91441" marR="91441" marT="45704" marB="45704"/>
                </a:tc>
                <a:extLst>
                  <a:ext uri="{0D108BD9-81ED-4DB2-BD59-A6C34878D82A}">
                    <a16:rowId xmlns:a16="http://schemas.microsoft.com/office/drawing/2014/main" val="10000"/>
                  </a:ext>
                </a:extLst>
              </a:tr>
              <a:tr h="585797">
                <a:tc>
                  <a:txBody>
                    <a:bodyPr/>
                    <a:lstStyle/>
                    <a:p>
                      <a:pPr algn="l"/>
                      <a:r>
                        <a:rPr lang="en-US" sz="2000" b="1" dirty="0"/>
                        <a:t>AAA Total Population</a:t>
                      </a:r>
                    </a:p>
                  </a:txBody>
                  <a:tcPr marL="91441" marR="91441" marT="45704" marB="45704"/>
                </a:tc>
                <a:tc>
                  <a:txBody>
                    <a:bodyPr/>
                    <a:lstStyle/>
                    <a:p>
                      <a:pPr algn="ctr"/>
                      <a:r>
                        <a:rPr lang="en-US" sz="2000" b="1" dirty="0"/>
                        <a:t>104,679</a:t>
                      </a:r>
                    </a:p>
                  </a:txBody>
                  <a:tcPr marL="91441" marR="91441" marT="45704" marB="45704"/>
                </a:tc>
                <a:tc>
                  <a:txBody>
                    <a:bodyPr/>
                    <a:lstStyle/>
                    <a:p>
                      <a:pPr algn="ctr"/>
                      <a:r>
                        <a:rPr lang="en-US" sz="2000" b="1" dirty="0"/>
                        <a:t>104,481</a:t>
                      </a:r>
                    </a:p>
                  </a:txBody>
                  <a:tcPr marL="91441" marR="91441" marT="45704" marB="45704"/>
                </a:tc>
                <a:tc>
                  <a:txBody>
                    <a:bodyPr/>
                    <a:lstStyle/>
                    <a:p>
                      <a:pPr algn="ctr"/>
                      <a:r>
                        <a:rPr lang="en-US" sz="2000" b="1" dirty="0"/>
                        <a:t>103,257</a:t>
                      </a:r>
                    </a:p>
                  </a:txBody>
                  <a:tcPr marL="91441" marR="91441" marT="45704" marB="45704"/>
                </a:tc>
                <a:extLst>
                  <a:ext uri="{0D108BD9-81ED-4DB2-BD59-A6C34878D82A}">
                    <a16:rowId xmlns:a16="http://schemas.microsoft.com/office/drawing/2014/main" val="10001"/>
                  </a:ext>
                </a:extLst>
              </a:tr>
              <a:tr h="630349">
                <a:tc>
                  <a:txBody>
                    <a:bodyPr/>
                    <a:lstStyle/>
                    <a:p>
                      <a:pPr algn="l"/>
                      <a:r>
                        <a:rPr lang="en-US" sz="2000" b="1" dirty="0"/>
                        <a:t>% Population</a:t>
                      </a:r>
                      <a:r>
                        <a:rPr lang="en-US" sz="2000" b="1" baseline="0" dirty="0"/>
                        <a:t> Over 65 Years</a:t>
                      </a:r>
                    </a:p>
                  </a:txBody>
                  <a:tcPr marL="91441" marR="91441" marT="45704" marB="45704"/>
                </a:tc>
                <a:tc>
                  <a:txBody>
                    <a:bodyPr/>
                    <a:lstStyle/>
                    <a:p>
                      <a:pPr algn="ctr"/>
                      <a:r>
                        <a:rPr lang="en-US" sz="2000" b="1" dirty="0"/>
                        <a:t>16%</a:t>
                      </a:r>
                    </a:p>
                  </a:txBody>
                  <a:tcPr marL="91441" marR="91441"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18.6%</a:t>
                      </a:r>
                    </a:p>
                  </a:txBody>
                  <a:tcPr marL="91441" marR="91441"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19.1%</a:t>
                      </a:r>
                    </a:p>
                  </a:txBody>
                  <a:tcPr marL="91441" marR="91441" marT="45704" marB="45704"/>
                </a:tc>
                <a:extLst>
                  <a:ext uri="{0D108BD9-81ED-4DB2-BD59-A6C34878D82A}">
                    <a16:rowId xmlns:a16="http://schemas.microsoft.com/office/drawing/2014/main" val="10002"/>
                  </a:ext>
                </a:extLst>
              </a:tr>
              <a:tr h="585797">
                <a:tc>
                  <a:txBody>
                    <a:bodyPr/>
                    <a:lstStyle/>
                    <a:p>
                      <a:pPr algn="l"/>
                      <a:r>
                        <a:rPr lang="en-US" sz="2000" b="1" dirty="0"/>
                        <a:t>% Males Over 65</a:t>
                      </a:r>
                      <a:r>
                        <a:rPr lang="en-US" sz="2000" b="1" baseline="0" dirty="0"/>
                        <a:t> Years</a:t>
                      </a:r>
                      <a:endParaRPr lang="en-US" sz="2000" b="1" dirty="0"/>
                    </a:p>
                  </a:txBody>
                  <a:tcPr marL="91441" marR="91441" marT="45704" marB="45704"/>
                </a:tc>
                <a:tc>
                  <a:txBody>
                    <a:bodyPr/>
                    <a:lstStyle/>
                    <a:p>
                      <a:pPr algn="ctr"/>
                      <a:r>
                        <a:rPr lang="en-US" sz="2000" b="1" dirty="0"/>
                        <a:t>14.7%</a:t>
                      </a:r>
                    </a:p>
                  </a:txBody>
                  <a:tcPr marL="91441" marR="91441" marT="45704" marB="45704"/>
                </a:tc>
                <a:tc>
                  <a:txBody>
                    <a:bodyPr/>
                    <a:lstStyle/>
                    <a:p>
                      <a:pPr algn="ctr"/>
                      <a:r>
                        <a:rPr lang="en-US" sz="2000" b="1" dirty="0"/>
                        <a:t>16.8%</a:t>
                      </a:r>
                    </a:p>
                  </a:txBody>
                  <a:tcPr marL="91441" marR="91441" marT="45704" marB="45704"/>
                </a:tc>
                <a:tc>
                  <a:txBody>
                    <a:bodyPr/>
                    <a:lstStyle/>
                    <a:p>
                      <a:pPr algn="ctr"/>
                      <a:r>
                        <a:rPr lang="en-US" sz="2000" b="1" dirty="0"/>
                        <a:t>17.2%</a:t>
                      </a:r>
                    </a:p>
                  </a:txBody>
                  <a:tcPr marL="91441" marR="91441" marT="45704" marB="45704"/>
                </a:tc>
                <a:extLst>
                  <a:ext uri="{0D108BD9-81ED-4DB2-BD59-A6C34878D82A}">
                    <a16:rowId xmlns:a16="http://schemas.microsoft.com/office/drawing/2014/main" val="10003"/>
                  </a:ext>
                </a:extLst>
              </a:tr>
              <a:tr h="585797">
                <a:tc>
                  <a:txBody>
                    <a:bodyPr/>
                    <a:lstStyle/>
                    <a:p>
                      <a:pPr algn="l"/>
                      <a:r>
                        <a:rPr lang="en-US" sz="2000" b="1" dirty="0"/>
                        <a:t>% Females Over 65</a:t>
                      </a:r>
                      <a:r>
                        <a:rPr lang="en-US" sz="2000" b="1" baseline="0" dirty="0"/>
                        <a:t> Years</a:t>
                      </a:r>
                      <a:endParaRPr lang="en-US" sz="2000" b="1" dirty="0"/>
                    </a:p>
                  </a:txBody>
                  <a:tcPr marL="91441" marR="91441" marT="45704" marB="45704"/>
                </a:tc>
                <a:tc>
                  <a:txBody>
                    <a:bodyPr/>
                    <a:lstStyle/>
                    <a:p>
                      <a:pPr algn="ctr"/>
                      <a:r>
                        <a:rPr lang="en-US" sz="2000" b="1" dirty="0"/>
                        <a:t>18.5%</a:t>
                      </a:r>
                    </a:p>
                  </a:txBody>
                  <a:tcPr marL="91441" marR="91441" marT="45704" marB="45704"/>
                </a:tc>
                <a:tc>
                  <a:txBody>
                    <a:bodyPr/>
                    <a:lstStyle/>
                    <a:p>
                      <a:pPr algn="ctr"/>
                      <a:r>
                        <a:rPr lang="en-US" sz="2000" b="1" dirty="0"/>
                        <a:t>20.4%</a:t>
                      </a:r>
                    </a:p>
                  </a:txBody>
                  <a:tcPr marL="91441" marR="91441" marT="45704" marB="45704"/>
                </a:tc>
                <a:tc>
                  <a:txBody>
                    <a:bodyPr/>
                    <a:lstStyle/>
                    <a:p>
                      <a:pPr algn="ctr"/>
                      <a:r>
                        <a:rPr lang="en-US" sz="2000" b="1" dirty="0"/>
                        <a:t>21%</a:t>
                      </a:r>
                    </a:p>
                  </a:txBody>
                  <a:tcPr marL="91441" marR="91441" marT="45704" marB="45704"/>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40000"/>
                <a:lumOff val="60000"/>
              </a:schemeClr>
            </a:gs>
            <a:gs pos="94000">
              <a:schemeClr val="accent3">
                <a:lumMod val="40000"/>
                <a:lumOff val="60000"/>
              </a:schemeClr>
            </a:gs>
            <a:gs pos="1000">
              <a:schemeClr val="accent1">
                <a:lumMod val="45000"/>
                <a:lumOff val="55000"/>
              </a:schemeClr>
            </a:gs>
            <a:gs pos="39000">
              <a:schemeClr val="accent4">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2942-61C0-4A78-B58F-FCD591E1705C}"/>
              </a:ext>
            </a:extLst>
          </p:cNvPr>
          <p:cNvSpPr>
            <a:spLocks noGrp="1"/>
          </p:cNvSpPr>
          <p:nvPr>
            <p:ph type="title"/>
          </p:nvPr>
        </p:nvSpPr>
        <p:spPr>
          <a:xfrm>
            <a:off x="0" y="314325"/>
            <a:ext cx="12192000" cy="1143000"/>
          </a:xfrm>
        </p:spPr>
        <p:txBody>
          <a:bodyPr>
            <a:noAutofit/>
          </a:bodyPr>
          <a:lstStyle/>
          <a:p>
            <a:pPr eaLnBrk="1" fontAlgn="auto" hangingPunct="1">
              <a:spcAft>
                <a:spcPts val="0"/>
              </a:spcAft>
              <a:defRPr/>
            </a:pPr>
            <a:r>
              <a:rPr lang="en-US" b="1" dirty="0">
                <a:solidFill>
                  <a:schemeClr val="tx2"/>
                </a:solidFill>
                <a:effectLst>
                  <a:outerShdw blurRad="38100" dist="38100" dir="2700000" algn="tl">
                    <a:srgbClr val="000000">
                      <a:alpha val="43137"/>
                    </a:srgbClr>
                  </a:outerShdw>
                </a:effectLst>
              </a:rPr>
              <a:t>Have you felt isolated from others since the pandemic started? If so, how often?</a:t>
            </a:r>
            <a:br>
              <a:rPr lang="en-US" sz="3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 189 Respondents</a:t>
            </a:r>
          </a:p>
        </p:txBody>
      </p:sp>
      <p:graphicFrame>
        <p:nvGraphicFramePr>
          <p:cNvPr id="3" name="Content Placeholder 10">
            <a:extLst>
              <a:ext uri="{FF2B5EF4-FFF2-40B4-BE49-F238E27FC236}">
                <a16:creationId xmlns:a16="http://schemas.microsoft.com/office/drawing/2014/main" id="{3272652E-07DE-46BB-AF0A-0F8883A8137F}"/>
              </a:ext>
            </a:extLst>
          </p:cNvPr>
          <p:cNvGraphicFramePr>
            <a:graphicFrameLocks noGrp="1"/>
          </p:cNvGraphicFramePr>
          <p:nvPr>
            <p:ph idx="1"/>
            <p:extLst>
              <p:ext uri="{D42A27DB-BD31-4B8C-83A1-F6EECF244321}">
                <p14:modId xmlns:p14="http://schemas.microsoft.com/office/powerpoint/2010/main" val="2597568499"/>
              </p:ext>
            </p:extLst>
          </p:nvPr>
        </p:nvGraphicFramePr>
        <p:xfrm>
          <a:off x="242888" y="1457325"/>
          <a:ext cx="11644311" cy="4686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4000">
              <a:schemeClr val="accent6">
                <a:lumMod val="40000"/>
                <a:lumOff val="60000"/>
              </a:schemeClr>
            </a:gs>
            <a:gs pos="94000">
              <a:schemeClr val="accent3">
                <a:lumMod val="40000"/>
                <a:lumOff val="60000"/>
              </a:schemeClr>
            </a:gs>
            <a:gs pos="78000">
              <a:schemeClr val="accent1">
                <a:lumMod val="45000"/>
                <a:lumOff val="55000"/>
              </a:schemeClr>
            </a:gs>
            <a:gs pos="39000">
              <a:schemeClr val="accent4">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285D-4786-4FD7-9F41-C1DE4D82472A}"/>
              </a:ext>
            </a:extLst>
          </p:cNvPr>
          <p:cNvSpPr>
            <a:spLocks noGrp="1"/>
          </p:cNvSpPr>
          <p:nvPr>
            <p:ph type="title"/>
          </p:nvPr>
        </p:nvSpPr>
        <p:spPr>
          <a:xfrm>
            <a:off x="135731" y="114300"/>
            <a:ext cx="11920537" cy="1143000"/>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How often do you feel lonely?</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 190 Respondents</a:t>
            </a:r>
          </a:p>
        </p:txBody>
      </p:sp>
      <p:graphicFrame>
        <p:nvGraphicFramePr>
          <p:cNvPr id="7" name="Content Placeholder 6">
            <a:extLst>
              <a:ext uri="{FF2B5EF4-FFF2-40B4-BE49-F238E27FC236}">
                <a16:creationId xmlns:a16="http://schemas.microsoft.com/office/drawing/2014/main" id="{D161FBDD-F65E-4A16-9372-25B24CD78682}"/>
              </a:ext>
            </a:extLst>
          </p:cNvPr>
          <p:cNvGraphicFramePr>
            <a:graphicFrameLocks noGrp="1"/>
          </p:cNvGraphicFramePr>
          <p:nvPr>
            <p:ph idx="1"/>
            <p:extLst>
              <p:ext uri="{D42A27DB-BD31-4B8C-83A1-F6EECF244321}">
                <p14:modId xmlns:p14="http://schemas.microsoft.com/office/powerpoint/2010/main" val="3691398811"/>
              </p:ext>
            </p:extLst>
          </p:nvPr>
        </p:nvGraphicFramePr>
        <p:xfrm>
          <a:off x="857250" y="1443038"/>
          <a:ext cx="10058400" cy="4729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accent3">
                <a:lumMod val="40000"/>
                <a:lumOff val="60000"/>
              </a:schemeClr>
            </a:gs>
            <a:gs pos="39000">
              <a:schemeClr val="accent6">
                <a:lumMod val="20000"/>
                <a:lumOff val="80000"/>
              </a:schemeClr>
            </a:gs>
            <a:gs pos="77000">
              <a:schemeClr val="accent1">
                <a:lumMod val="45000"/>
                <a:lumOff val="55000"/>
              </a:schemeClr>
            </a:gs>
            <a:gs pos="100000">
              <a:schemeClr val="accent4">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0B01-6D22-4539-A71A-C9C857D256B3}"/>
              </a:ext>
            </a:extLst>
          </p:cNvPr>
          <p:cNvSpPr>
            <a:spLocks noGrp="1"/>
          </p:cNvSpPr>
          <p:nvPr>
            <p:ph type="title"/>
          </p:nvPr>
        </p:nvSpPr>
        <p:spPr>
          <a:xfrm>
            <a:off x="135731" y="85725"/>
            <a:ext cx="11920537" cy="1143000"/>
          </a:xfrm>
        </p:spPr>
        <p:txBody>
          <a:bodyPr>
            <a:noAutofit/>
          </a:bodyPr>
          <a:lstStyle/>
          <a:p>
            <a:pPr eaLnBrk="1" fontAlgn="auto" hangingPunct="1">
              <a:spcAft>
                <a:spcPts val="0"/>
              </a:spcAft>
              <a:defRPr/>
            </a:pPr>
            <a:r>
              <a:rPr lang="en-US" sz="4000" b="1" dirty="0">
                <a:solidFill>
                  <a:schemeClr val="tx2"/>
                </a:solidFill>
                <a:effectLst>
                  <a:outerShdw blurRad="38100" dist="38100" dir="2700000" algn="tl">
                    <a:srgbClr val="000000">
                      <a:alpha val="43137"/>
                    </a:srgbClr>
                  </a:outerShdw>
                </a:effectLst>
              </a:rPr>
              <a:t>In what ways has the pandemic affected you?</a:t>
            </a:r>
            <a:br>
              <a:rPr lang="en-US" sz="4000" b="1" dirty="0">
                <a:solidFill>
                  <a:schemeClr val="tx2"/>
                </a:solidFill>
                <a:effectLst>
                  <a:outerShdw blurRad="38100" dist="38100" dir="2700000" algn="tl">
                    <a:srgbClr val="000000">
                      <a:alpha val="43137"/>
                    </a:srgbClr>
                  </a:outerShdw>
                </a:effectLst>
              </a:rPr>
            </a:br>
            <a:r>
              <a:rPr lang="en-US" sz="2400" b="1" dirty="0">
                <a:solidFill>
                  <a:schemeClr val="tx2"/>
                </a:solidFill>
                <a:effectLst>
                  <a:outerShdw blurRad="38100" dist="38100" dir="2700000" algn="tl">
                    <a:srgbClr val="000000">
                      <a:alpha val="43137"/>
                    </a:srgbClr>
                  </a:outerShdw>
                </a:effectLst>
              </a:rPr>
              <a:t>n= 137 Respondents</a:t>
            </a:r>
          </a:p>
        </p:txBody>
      </p:sp>
      <p:graphicFrame>
        <p:nvGraphicFramePr>
          <p:cNvPr id="3" name="Content Placeholder 10">
            <a:extLst>
              <a:ext uri="{FF2B5EF4-FFF2-40B4-BE49-F238E27FC236}">
                <a16:creationId xmlns:a16="http://schemas.microsoft.com/office/drawing/2014/main" id="{9B409153-4492-4EC3-A580-D567CF2AE123}"/>
              </a:ext>
            </a:extLst>
          </p:cNvPr>
          <p:cNvGraphicFramePr>
            <a:graphicFrameLocks noGrp="1"/>
          </p:cNvGraphicFramePr>
          <p:nvPr>
            <p:ph idx="1"/>
            <p:extLst>
              <p:ext uri="{D42A27DB-BD31-4B8C-83A1-F6EECF244321}">
                <p14:modId xmlns:p14="http://schemas.microsoft.com/office/powerpoint/2010/main" val="199454117"/>
              </p:ext>
            </p:extLst>
          </p:nvPr>
        </p:nvGraphicFramePr>
        <p:xfrm>
          <a:off x="400051" y="1228726"/>
          <a:ext cx="11401424" cy="5086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19D3-70FE-41E9-B03A-F26F6A83A24B}"/>
              </a:ext>
            </a:extLst>
          </p:cNvPr>
          <p:cNvSpPr>
            <a:spLocks noGrp="1"/>
          </p:cNvSpPr>
          <p:nvPr>
            <p:ph type="title"/>
          </p:nvPr>
        </p:nvSpPr>
        <p:spPr>
          <a:xfrm>
            <a:off x="1893094" y="0"/>
            <a:ext cx="8405812" cy="1143000"/>
          </a:xfrm>
        </p:spPr>
        <p:txBody>
          <a:bodyPr>
            <a:normAutofit/>
          </a:bodyPr>
          <a:lstStyle/>
          <a:p>
            <a:pPr>
              <a:defRPr/>
            </a:pPr>
            <a:r>
              <a:rPr lang="en-US" sz="4000" b="1" dirty="0"/>
              <a:t>Contact &amp; Additional information</a:t>
            </a:r>
          </a:p>
        </p:txBody>
      </p:sp>
      <p:sp>
        <p:nvSpPr>
          <p:cNvPr id="3" name="Content Placeholder 2">
            <a:extLst>
              <a:ext uri="{FF2B5EF4-FFF2-40B4-BE49-F238E27FC236}">
                <a16:creationId xmlns:a16="http://schemas.microsoft.com/office/drawing/2014/main" id="{9D8BAED2-6835-4D64-9830-6E7AA4BF040F}"/>
              </a:ext>
            </a:extLst>
          </p:cNvPr>
          <p:cNvSpPr>
            <a:spLocks noGrp="1"/>
          </p:cNvSpPr>
          <p:nvPr>
            <p:ph idx="1"/>
          </p:nvPr>
        </p:nvSpPr>
        <p:spPr>
          <a:xfrm>
            <a:off x="1524000" y="957263"/>
            <a:ext cx="9144000" cy="4857750"/>
          </a:xfrm>
        </p:spPr>
        <p:txBody>
          <a:bodyPr/>
          <a:lstStyle/>
          <a:p>
            <a:pPr marL="44450" indent="0">
              <a:buFont typeface="Arial" panose="020B0604020202020204" pitchFamily="34" charset="0"/>
              <a:buNone/>
              <a:defRPr/>
            </a:pPr>
            <a:endParaRPr lang="en-US" dirty="0"/>
          </a:p>
          <a:p>
            <a:pPr marL="44450" indent="0">
              <a:buFont typeface="Arial" panose="020B0604020202020204" pitchFamily="34" charset="0"/>
              <a:buNone/>
              <a:defRPr/>
            </a:pPr>
            <a:r>
              <a:rPr lang="en-US" sz="2400" b="1" dirty="0"/>
              <a:t>For more information regarding the 2022 Needs </a:t>
            </a:r>
            <a:r>
              <a:rPr lang="en-US" sz="2400" b="1"/>
              <a:t>Assessment, please </a:t>
            </a:r>
            <a:r>
              <a:rPr lang="en-US" sz="2400" b="1" dirty="0"/>
              <a:t>contact:</a:t>
            </a:r>
          </a:p>
          <a:p>
            <a:pPr marL="44450" indent="0" algn="ctr">
              <a:buFont typeface="Arial" panose="020B0604020202020204" pitchFamily="34" charset="0"/>
              <a:buNone/>
              <a:defRPr/>
            </a:pPr>
            <a:r>
              <a:rPr lang="en-US" sz="2400" b="1" dirty="0"/>
              <a:t>Laura Sutter, Director</a:t>
            </a:r>
          </a:p>
          <a:p>
            <a:pPr marL="44450" indent="0" algn="ctr">
              <a:buFont typeface="Arial" panose="020B0604020202020204" pitchFamily="34" charset="0"/>
              <a:buNone/>
              <a:defRPr/>
            </a:pPr>
            <a:r>
              <a:rPr lang="en-US" sz="2400" b="1" dirty="0"/>
              <a:t>570 N. Marshall Road</a:t>
            </a:r>
          </a:p>
          <a:p>
            <a:pPr marL="44450" indent="0" algn="ctr">
              <a:buFont typeface="Arial" panose="020B0604020202020204" pitchFamily="34" charset="0"/>
              <a:buNone/>
              <a:defRPr/>
            </a:pPr>
            <a:r>
              <a:rPr lang="en-US" sz="2400" b="1" dirty="0"/>
              <a:t>Coldwater, MI  49036</a:t>
            </a:r>
          </a:p>
          <a:p>
            <a:pPr marL="44450" indent="0" algn="ctr">
              <a:buFont typeface="Arial" panose="020B0604020202020204" pitchFamily="34" charset="0"/>
              <a:buNone/>
              <a:defRPr/>
            </a:pPr>
            <a:r>
              <a:rPr lang="en-US" sz="2400" b="1" dirty="0"/>
              <a:t>(517) 278-2538 or Toll Free (888) 615-8009</a:t>
            </a:r>
          </a:p>
          <a:p>
            <a:pPr marL="44450" indent="0" algn="ctr">
              <a:buFont typeface="Arial" panose="020B0604020202020204" pitchFamily="34" charset="0"/>
              <a:buNone/>
              <a:defRPr/>
            </a:pPr>
            <a:r>
              <a:rPr lang="en-US" sz="2400" b="1" dirty="0">
                <a:hlinkClick r:id="rId3"/>
              </a:rPr>
              <a:t>sutterl@bhsj.org</a:t>
            </a:r>
            <a:r>
              <a:rPr lang="en-US" sz="2400" b="1" dirty="0"/>
              <a:t> </a:t>
            </a:r>
          </a:p>
          <a:p>
            <a:pPr marL="44450" indent="0" algn="ctr">
              <a:buFont typeface="Arial" panose="020B0604020202020204" pitchFamily="34" charset="0"/>
              <a:buNone/>
              <a:defRPr/>
            </a:pPr>
            <a:r>
              <a:rPr lang="en-US" sz="2400" b="1" dirty="0"/>
              <a:t>Website:  </a:t>
            </a:r>
            <a:r>
              <a:rPr lang="en-US" sz="2400" b="1" dirty="0">
                <a:hlinkClick r:id="rId4"/>
              </a:rPr>
              <a:t>www.bhsj.org/aaa</a:t>
            </a:r>
            <a:r>
              <a:rPr lang="en-US" sz="2400" b="1" dirty="0"/>
              <a: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DDB46-A1FD-4639-A282-8148451026F2}"/>
              </a:ext>
            </a:extLst>
          </p:cNvPr>
          <p:cNvSpPr>
            <a:spLocks noGrp="1"/>
          </p:cNvSpPr>
          <p:nvPr>
            <p:ph type="title"/>
          </p:nvPr>
        </p:nvSpPr>
        <p:spPr>
          <a:xfrm>
            <a:off x="753035" y="69850"/>
            <a:ext cx="9144000" cy="749300"/>
          </a:xfrm>
        </p:spPr>
        <p:txBody>
          <a:bodyPr>
            <a:normAutofit/>
          </a:bodyPr>
          <a:lstStyle/>
          <a:p>
            <a:pPr>
              <a:defRPr/>
            </a:pPr>
            <a:r>
              <a:rPr lang="en-US" sz="4000" b="1" dirty="0">
                <a:effectLst>
                  <a:outerShdw blurRad="38100" dist="38100" dir="2700000" algn="tl">
                    <a:srgbClr val="000000">
                      <a:alpha val="43137"/>
                    </a:srgbClr>
                  </a:outerShdw>
                </a:effectLst>
              </a:rPr>
              <a:t>Population breakouts</a:t>
            </a:r>
            <a:endParaRPr lang="en-US" sz="4000" dirty="0"/>
          </a:p>
        </p:txBody>
      </p:sp>
      <p:sp>
        <p:nvSpPr>
          <p:cNvPr id="5" name="Content Placeholder 4">
            <a:extLst>
              <a:ext uri="{FF2B5EF4-FFF2-40B4-BE49-F238E27FC236}">
                <a16:creationId xmlns:a16="http://schemas.microsoft.com/office/drawing/2014/main" id="{56E26A77-5B34-4883-B780-6674572F9366}"/>
              </a:ext>
            </a:extLst>
          </p:cNvPr>
          <p:cNvSpPr>
            <a:spLocks noGrp="1"/>
          </p:cNvSpPr>
          <p:nvPr>
            <p:ph idx="1"/>
          </p:nvPr>
        </p:nvSpPr>
        <p:spPr>
          <a:xfrm>
            <a:off x="753035" y="911978"/>
            <a:ext cx="10083800" cy="488950"/>
          </a:xfrm>
        </p:spPr>
        <p:txBody>
          <a:bodyPr/>
          <a:lstStyle/>
          <a:p>
            <a:pPr marL="44450" indent="0">
              <a:buFont typeface="Arial" charset="0"/>
              <a:buNone/>
              <a:defRPr/>
            </a:pPr>
            <a:r>
              <a:rPr lang="en-US" dirty="0"/>
              <a:t>According to the Michigan Department of Health and Human Services Vital Records for 2020 population data:</a:t>
            </a:r>
          </a:p>
          <a:p>
            <a:pPr marL="44450" indent="0">
              <a:buFont typeface="Arial" charset="0"/>
              <a:buNone/>
              <a:defRPr/>
            </a:pPr>
            <a:endParaRPr lang="en-US" dirty="0"/>
          </a:p>
        </p:txBody>
      </p:sp>
      <p:graphicFrame>
        <p:nvGraphicFramePr>
          <p:cNvPr id="7" name="Table 6">
            <a:extLst>
              <a:ext uri="{FF2B5EF4-FFF2-40B4-BE49-F238E27FC236}">
                <a16:creationId xmlns:a16="http://schemas.microsoft.com/office/drawing/2014/main" id="{36865CA6-26B0-4710-88DE-8B404C0FD3B5}"/>
              </a:ext>
            </a:extLst>
          </p:cNvPr>
          <p:cNvGraphicFramePr>
            <a:graphicFrameLocks noGrp="1"/>
          </p:cNvGraphicFramePr>
          <p:nvPr>
            <p:extLst>
              <p:ext uri="{D42A27DB-BD31-4B8C-83A1-F6EECF244321}">
                <p14:modId xmlns:p14="http://schemas.microsoft.com/office/powerpoint/2010/main" val="374545665"/>
              </p:ext>
            </p:extLst>
          </p:nvPr>
        </p:nvGraphicFramePr>
        <p:xfrm>
          <a:off x="887506" y="1695450"/>
          <a:ext cx="10367682" cy="3831288"/>
        </p:xfrm>
        <a:graphic>
          <a:graphicData uri="http://schemas.openxmlformats.org/drawingml/2006/table">
            <a:tbl>
              <a:tblPr firstRow="1" bandRow="1">
                <a:tableStyleId>{1FECB4D8-DB02-4DC6-A0A2-4F2EBAE1DC90}</a:tableStyleId>
              </a:tblPr>
              <a:tblGrid>
                <a:gridCol w="3931271">
                  <a:extLst>
                    <a:ext uri="{9D8B030D-6E8A-4147-A177-3AD203B41FA5}">
                      <a16:colId xmlns:a16="http://schemas.microsoft.com/office/drawing/2014/main" val="20000"/>
                    </a:ext>
                  </a:extLst>
                </a:gridCol>
                <a:gridCol w="1869446">
                  <a:extLst>
                    <a:ext uri="{9D8B030D-6E8A-4147-A177-3AD203B41FA5}">
                      <a16:colId xmlns:a16="http://schemas.microsoft.com/office/drawing/2014/main" val="20001"/>
                    </a:ext>
                  </a:extLst>
                </a:gridCol>
                <a:gridCol w="1975045">
                  <a:extLst>
                    <a:ext uri="{9D8B030D-6E8A-4147-A177-3AD203B41FA5}">
                      <a16:colId xmlns:a16="http://schemas.microsoft.com/office/drawing/2014/main" val="20002"/>
                    </a:ext>
                  </a:extLst>
                </a:gridCol>
                <a:gridCol w="2591920">
                  <a:extLst>
                    <a:ext uri="{9D8B030D-6E8A-4147-A177-3AD203B41FA5}">
                      <a16:colId xmlns:a16="http://schemas.microsoft.com/office/drawing/2014/main" val="20003"/>
                    </a:ext>
                  </a:extLst>
                </a:gridCol>
              </a:tblGrid>
              <a:tr h="380237">
                <a:tc>
                  <a:txBody>
                    <a:bodyPr/>
                    <a:lstStyle/>
                    <a:p>
                      <a:r>
                        <a:rPr lang="en-US" sz="1800" dirty="0"/>
                        <a:t>Indicator</a:t>
                      </a:r>
                    </a:p>
                  </a:txBody>
                  <a:tcPr marL="91441" marR="91441" marT="45732" marB="45732"/>
                </a:tc>
                <a:tc>
                  <a:txBody>
                    <a:bodyPr/>
                    <a:lstStyle/>
                    <a:p>
                      <a:pPr algn="ctr"/>
                      <a:r>
                        <a:rPr lang="en-US" sz="1800" dirty="0"/>
                        <a:t>Branch</a:t>
                      </a:r>
                    </a:p>
                  </a:txBody>
                  <a:tcPr marL="91441" marR="91441" marT="45732" marB="45732"/>
                </a:tc>
                <a:tc>
                  <a:txBody>
                    <a:bodyPr/>
                    <a:lstStyle/>
                    <a:p>
                      <a:pPr algn="ctr"/>
                      <a:r>
                        <a:rPr lang="en-US" sz="1800" dirty="0"/>
                        <a:t>St. Joseph</a:t>
                      </a:r>
                      <a:r>
                        <a:rPr lang="en-US" sz="1800" baseline="0" dirty="0"/>
                        <a:t> </a:t>
                      </a:r>
                      <a:endParaRPr lang="en-US" sz="1800" dirty="0"/>
                    </a:p>
                  </a:txBody>
                  <a:tcPr marL="91441" marR="91441" marT="45732" marB="45732"/>
                </a:tc>
                <a:tc>
                  <a:txBody>
                    <a:bodyPr/>
                    <a:lstStyle/>
                    <a:p>
                      <a:pPr algn="ctr"/>
                      <a:r>
                        <a:rPr lang="en-US" sz="1800" dirty="0"/>
                        <a:t>AAA 3C</a:t>
                      </a:r>
                    </a:p>
                  </a:txBody>
                  <a:tcPr marL="91441" marR="91441" marT="45732" marB="45732"/>
                </a:tc>
                <a:extLst>
                  <a:ext uri="{0D108BD9-81ED-4DB2-BD59-A6C34878D82A}">
                    <a16:rowId xmlns:a16="http://schemas.microsoft.com/office/drawing/2014/main" val="10000"/>
                  </a:ext>
                </a:extLst>
              </a:tr>
              <a:tr h="380237">
                <a:tc>
                  <a:txBody>
                    <a:bodyPr/>
                    <a:lstStyle/>
                    <a:p>
                      <a:r>
                        <a:rPr lang="en-US" sz="1800" dirty="0"/>
                        <a:t>Total Population</a:t>
                      </a:r>
                    </a:p>
                  </a:txBody>
                  <a:tcPr marL="91441" marR="91441" marT="45732" marB="45732"/>
                </a:tc>
                <a:tc>
                  <a:txBody>
                    <a:bodyPr/>
                    <a:lstStyle/>
                    <a:p>
                      <a:pPr algn="ctr"/>
                      <a:r>
                        <a:rPr lang="en-US" sz="1800" b="1" dirty="0"/>
                        <a:t>43,517</a:t>
                      </a:r>
                    </a:p>
                  </a:txBody>
                  <a:tcPr marL="91441" marR="91441" marT="45732" marB="45732"/>
                </a:tc>
                <a:tc>
                  <a:txBody>
                    <a:bodyPr/>
                    <a:lstStyle/>
                    <a:p>
                      <a:pPr algn="ctr"/>
                      <a:r>
                        <a:rPr lang="en-US" sz="1800" b="1" dirty="0"/>
                        <a:t>60,964</a:t>
                      </a:r>
                    </a:p>
                  </a:txBody>
                  <a:tcPr marL="91441" marR="91441" marT="45732" marB="45732"/>
                </a:tc>
                <a:tc>
                  <a:txBody>
                    <a:bodyPr/>
                    <a:lstStyle/>
                    <a:p>
                      <a:pPr algn="ctr"/>
                      <a:r>
                        <a:rPr lang="en-US" sz="1800" b="1" dirty="0"/>
                        <a:t>104,481</a:t>
                      </a:r>
                    </a:p>
                  </a:txBody>
                  <a:tcPr marL="91441" marR="91441" marT="45732" marB="45732"/>
                </a:tc>
                <a:extLst>
                  <a:ext uri="{0D108BD9-81ED-4DB2-BD59-A6C34878D82A}">
                    <a16:rowId xmlns:a16="http://schemas.microsoft.com/office/drawing/2014/main" val="10001"/>
                  </a:ext>
                </a:extLst>
              </a:tr>
              <a:tr h="409155">
                <a:tc>
                  <a:txBody>
                    <a:bodyPr/>
                    <a:lstStyle/>
                    <a:p>
                      <a:r>
                        <a:rPr lang="en-US" sz="1800" dirty="0"/>
                        <a:t>% Population</a:t>
                      </a:r>
                      <a:r>
                        <a:rPr lang="en-US" sz="1800" baseline="0" dirty="0"/>
                        <a:t> Over 60 Years</a:t>
                      </a:r>
                    </a:p>
                  </a:txBody>
                  <a:tcPr marL="91441" marR="91441" marT="45732" marB="45732"/>
                </a:tc>
                <a:tc>
                  <a:txBody>
                    <a:bodyPr/>
                    <a:lstStyle/>
                    <a:p>
                      <a:pPr algn="ctr"/>
                      <a:r>
                        <a:rPr lang="en-US" sz="1800" b="1" dirty="0"/>
                        <a:t>25.9%</a:t>
                      </a:r>
                    </a:p>
                  </a:txBody>
                  <a:tcPr marL="91441" marR="91441"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25.4</a:t>
                      </a:r>
                      <a:r>
                        <a:rPr lang="en-US" sz="1800" dirty="0"/>
                        <a:t>%</a:t>
                      </a:r>
                    </a:p>
                  </a:txBody>
                  <a:tcPr marL="91441" marR="91441"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25.6%</a:t>
                      </a:r>
                    </a:p>
                  </a:txBody>
                  <a:tcPr marL="91441" marR="91441" marT="45732" marB="45732"/>
                </a:tc>
                <a:extLst>
                  <a:ext uri="{0D108BD9-81ED-4DB2-BD59-A6C34878D82A}">
                    <a16:rowId xmlns:a16="http://schemas.microsoft.com/office/drawing/2014/main" val="10002"/>
                  </a:ext>
                </a:extLst>
              </a:tr>
              <a:tr h="380237">
                <a:tc>
                  <a:txBody>
                    <a:bodyPr/>
                    <a:lstStyle/>
                    <a:p>
                      <a:r>
                        <a:rPr lang="en-US" sz="1800" dirty="0"/>
                        <a:t>% Males Over 60</a:t>
                      </a:r>
                      <a:r>
                        <a:rPr lang="en-US" sz="1800" baseline="0" dirty="0"/>
                        <a:t> Years</a:t>
                      </a:r>
                      <a:endParaRPr lang="en-US" sz="1800" dirty="0"/>
                    </a:p>
                  </a:txBody>
                  <a:tcPr marL="91441" marR="91441" marT="45732" marB="45732"/>
                </a:tc>
                <a:tc>
                  <a:txBody>
                    <a:bodyPr/>
                    <a:lstStyle/>
                    <a:p>
                      <a:pPr algn="ctr"/>
                      <a:r>
                        <a:rPr lang="en-US" sz="1800" b="1" dirty="0"/>
                        <a:t>47.4%</a:t>
                      </a:r>
                    </a:p>
                  </a:txBody>
                  <a:tcPr marL="91441" marR="91441" marT="45732" marB="45732"/>
                </a:tc>
                <a:tc>
                  <a:txBody>
                    <a:bodyPr/>
                    <a:lstStyle/>
                    <a:p>
                      <a:pPr algn="ctr"/>
                      <a:r>
                        <a:rPr lang="en-US" sz="1800" b="1" dirty="0"/>
                        <a:t>46.8%</a:t>
                      </a:r>
                    </a:p>
                  </a:txBody>
                  <a:tcPr marL="91441" marR="91441" marT="45732" marB="45732"/>
                </a:tc>
                <a:tc>
                  <a:txBody>
                    <a:bodyPr/>
                    <a:lstStyle/>
                    <a:p>
                      <a:pPr algn="ctr"/>
                      <a:r>
                        <a:rPr lang="en-US" sz="1800" b="1" dirty="0"/>
                        <a:t>47.4%</a:t>
                      </a:r>
                    </a:p>
                  </a:txBody>
                  <a:tcPr marL="91441" marR="91441" marT="45732" marB="45732"/>
                </a:tc>
                <a:extLst>
                  <a:ext uri="{0D108BD9-81ED-4DB2-BD59-A6C34878D82A}">
                    <a16:rowId xmlns:a16="http://schemas.microsoft.com/office/drawing/2014/main" val="10003"/>
                  </a:ext>
                </a:extLst>
              </a:tr>
              <a:tr h="380237">
                <a:tc>
                  <a:txBody>
                    <a:bodyPr/>
                    <a:lstStyle/>
                    <a:p>
                      <a:r>
                        <a:rPr lang="en-US" sz="1800" dirty="0"/>
                        <a:t>% Females Over 60</a:t>
                      </a:r>
                      <a:r>
                        <a:rPr lang="en-US" sz="1800" baseline="0" dirty="0"/>
                        <a:t> Years</a:t>
                      </a:r>
                      <a:endParaRPr lang="en-US" sz="1800" dirty="0"/>
                    </a:p>
                  </a:txBody>
                  <a:tcPr marL="91441" marR="91441" marT="45732" marB="45732"/>
                </a:tc>
                <a:tc>
                  <a:txBody>
                    <a:bodyPr/>
                    <a:lstStyle/>
                    <a:p>
                      <a:pPr algn="ctr"/>
                      <a:r>
                        <a:rPr lang="en-US" sz="1800" b="1" dirty="0"/>
                        <a:t>52.6%</a:t>
                      </a:r>
                    </a:p>
                  </a:txBody>
                  <a:tcPr marL="91441" marR="91441" marT="45732" marB="45732"/>
                </a:tc>
                <a:tc>
                  <a:txBody>
                    <a:bodyPr/>
                    <a:lstStyle/>
                    <a:p>
                      <a:pPr algn="ctr"/>
                      <a:r>
                        <a:rPr lang="en-US" sz="1800" b="1" dirty="0"/>
                        <a:t>53.2%</a:t>
                      </a:r>
                    </a:p>
                  </a:txBody>
                  <a:tcPr marL="91441" marR="91441" marT="45732" marB="45732"/>
                </a:tc>
                <a:tc>
                  <a:txBody>
                    <a:bodyPr/>
                    <a:lstStyle/>
                    <a:p>
                      <a:pPr algn="ctr"/>
                      <a:r>
                        <a:rPr lang="en-US" sz="1800" b="1" dirty="0"/>
                        <a:t>52.6%</a:t>
                      </a:r>
                    </a:p>
                  </a:txBody>
                  <a:tcPr marL="91441" marR="91441" marT="45732" marB="45732"/>
                </a:tc>
                <a:extLst>
                  <a:ext uri="{0D108BD9-81ED-4DB2-BD59-A6C34878D82A}">
                    <a16:rowId xmlns:a16="http://schemas.microsoft.com/office/drawing/2014/main" val="10004"/>
                  </a:ext>
                </a:extLst>
              </a:tr>
              <a:tr h="380237">
                <a:tc>
                  <a:txBody>
                    <a:bodyPr/>
                    <a:lstStyle/>
                    <a:p>
                      <a:r>
                        <a:rPr lang="en-US" sz="1800" dirty="0"/>
                        <a:t>% Over 60 Years - White</a:t>
                      </a:r>
                    </a:p>
                  </a:txBody>
                  <a:tcPr marL="91441" marR="91441" marT="45732" marB="45732"/>
                </a:tc>
                <a:tc>
                  <a:txBody>
                    <a:bodyPr/>
                    <a:lstStyle/>
                    <a:p>
                      <a:pPr algn="ctr"/>
                      <a:r>
                        <a:rPr lang="en-US" sz="1800" b="1" dirty="0"/>
                        <a:t>26.6%</a:t>
                      </a:r>
                    </a:p>
                  </a:txBody>
                  <a:tcPr marL="91441" marR="91441" marT="45732" marB="45732"/>
                </a:tc>
                <a:tc>
                  <a:txBody>
                    <a:bodyPr/>
                    <a:lstStyle/>
                    <a:p>
                      <a:pPr algn="ctr"/>
                      <a:r>
                        <a:rPr lang="en-US" sz="1800" b="1" dirty="0"/>
                        <a:t>25.9%</a:t>
                      </a:r>
                    </a:p>
                  </a:txBody>
                  <a:tcPr marL="91441" marR="91441" marT="45732" marB="45732"/>
                </a:tc>
                <a:tc>
                  <a:txBody>
                    <a:bodyPr/>
                    <a:lstStyle/>
                    <a:p>
                      <a:pPr algn="ctr"/>
                      <a:r>
                        <a:rPr lang="en-US" sz="1800" b="1" dirty="0"/>
                        <a:t>26.2%</a:t>
                      </a:r>
                    </a:p>
                  </a:txBody>
                  <a:tcPr marL="91441" marR="91441" marT="45732" marB="45732"/>
                </a:tc>
                <a:extLst>
                  <a:ext uri="{0D108BD9-81ED-4DB2-BD59-A6C34878D82A}">
                    <a16:rowId xmlns:a16="http://schemas.microsoft.com/office/drawing/2014/main" val="10005"/>
                  </a:ext>
                </a:extLst>
              </a:tr>
              <a:tr h="380237">
                <a:tc>
                  <a:txBody>
                    <a:bodyPr/>
                    <a:lstStyle/>
                    <a:p>
                      <a:r>
                        <a:rPr lang="en-US" sz="1800" dirty="0"/>
                        <a:t>% Over 60 Years - African American </a:t>
                      </a:r>
                    </a:p>
                  </a:txBody>
                  <a:tcPr marL="91441" marR="91441" marT="45732" marB="45732"/>
                </a:tc>
                <a:tc>
                  <a:txBody>
                    <a:bodyPr/>
                    <a:lstStyle/>
                    <a:p>
                      <a:pPr algn="ctr"/>
                      <a:r>
                        <a:rPr lang="en-US" sz="1800" b="1" dirty="0"/>
                        <a:t>8.3%</a:t>
                      </a:r>
                    </a:p>
                  </a:txBody>
                  <a:tcPr marL="91441" marR="91441" marT="45732" marB="45732"/>
                </a:tc>
                <a:tc>
                  <a:txBody>
                    <a:bodyPr/>
                    <a:lstStyle/>
                    <a:p>
                      <a:pPr algn="ctr"/>
                      <a:r>
                        <a:rPr lang="en-US" sz="1800" b="1" dirty="0"/>
                        <a:t>14.6%</a:t>
                      </a:r>
                    </a:p>
                  </a:txBody>
                  <a:tcPr marL="91441" marR="91441" marT="45732" marB="45732"/>
                </a:tc>
                <a:tc>
                  <a:txBody>
                    <a:bodyPr/>
                    <a:lstStyle/>
                    <a:p>
                      <a:pPr algn="ctr"/>
                      <a:r>
                        <a:rPr lang="en-US" sz="1800" b="1" dirty="0"/>
                        <a:t>12.3%</a:t>
                      </a:r>
                    </a:p>
                  </a:txBody>
                  <a:tcPr marL="91441" marR="91441" marT="45732" marB="45732"/>
                </a:tc>
                <a:extLst>
                  <a:ext uri="{0D108BD9-81ED-4DB2-BD59-A6C34878D82A}">
                    <a16:rowId xmlns:a16="http://schemas.microsoft.com/office/drawing/2014/main" val="10006"/>
                  </a:ext>
                </a:extLst>
              </a:tr>
              <a:tr h="380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Over 60 Years -  American</a:t>
                      </a:r>
                      <a:r>
                        <a:rPr lang="en-US" sz="1800" baseline="0" dirty="0"/>
                        <a:t> Indian</a:t>
                      </a:r>
                      <a:endParaRPr lang="en-US" sz="1800" dirty="0"/>
                    </a:p>
                  </a:txBody>
                  <a:tcPr marL="91441" marR="91441" marT="45732" marB="45732"/>
                </a:tc>
                <a:tc>
                  <a:txBody>
                    <a:bodyPr/>
                    <a:lstStyle/>
                    <a:p>
                      <a:pPr algn="ctr"/>
                      <a:r>
                        <a:rPr lang="en-US" sz="1800" b="1" dirty="0"/>
                        <a:t>11.3%</a:t>
                      </a:r>
                    </a:p>
                  </a:txBody>
                  <a:tcPr marL="91441" marR="91441" marT="45732" marB="45732"/>
                </a:tc>
                <a:tc>
                  <a:txBody>
                    <a:bodyPr/>
                    <a:lstStyle/>
                    <a:p>
                      <a:pPr algn="ctr"/>
                      <a:r>
                        <a:rPr lang="en-US" sz="1800" b="1" dirty="0"/>
                        <a:t>16.9%</a:t>
                      </a:r>
                    </a:p>
                  </a:txBody>
                  <a:tcPr marL="91441" marR="91441" marT="45732" marB="45732"/>
                </a:tc>
                <a:tc>
                  <a:txBody>
                    <a:bodyPr/>
                    <a:lstStyle/>
                    <a:p>
                      <a:pPr algn="ctr"/>
                      <a:r>
                        <a:rPr lang="en-US" sz="1800" b="1" dirty="0"/>
                        <a:t>14.8%</a:t>
                      </a:r>
                    </a:p>
                  </a:txBody>
                  <a:tcPr marL="91441" marR="91441" marT="45732" marB="45732"/>
                </a:tc>
                <a:extLst>
                  <a:ext uri="{0D108BD9-81ED-4DB2-BD59-A6C34878D82A}">
                    <a16:rowId xmlns:a16="http://schemas.microsoft.com/office/drawing/2014/main" val="10007"/>
                  </a:ext>
                </a:extLst>
              </a:tr>
              <a:tr h="380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Over 60 Years - Asian</a:t>
                      </a:r>
                    </a:p>
                  </a:txBody>
                  <a:tcPr marL="91441" marR="91441" marT="45732" marB="45732"/>
                </a:tc>
                <a:tc>
                  <a:txBody>
                    <a:bodyPr/>
                    <a:lstStyle/>
                    <a:p>
                      <a:pPr algn="ctr"/>
                      <a:r>
                        <a:rPr lang="en-US" sz="1800" b="1" dirty="0"/>
                        <a:t>13.9%</a:t>
                      </a:r>
                    </a:p>
                  </a:txBody>
                  <a:tcPr marL="91441" marR="91441" marT="45732" marB="45732"/>
                </a:tc>
                <a:tc>
                  <a:txBody>
                    <a:bodyPr/>
                    <a:lstStyle/>
                    <a:p>
                      <a:pPr algn="ctr"/>
                      <a:r>
                        <a:rPr lang="en-US" sz="1800" b="1" dirty="0"/>
                        <a:t>24.1%</a:t>
                      </a:r>
                    </a:p>
                  </a:txBody>
                  <a:tcPr marL="91441" marR="91441" marT="45732" marB="45732"/>
                </a:tc>
                <a:tc>
                  <a:txBody>
                    <a:bodyPr/>
                    <a:lstStyle/>
                    <a:p>
                      <a:pPr algn="ctr"/>
                      <a:r>
                        <a:rPr lang="en-US" sz="1800" b="1" dirty="0"/>
                        <a:t>19.6%</a:t>
                      </a:r>
                    </a:p>
                  </a:txBody>
                  <a:tcPr marL="91441" marR="91441" marT="45732" marB="45732"/>
                </a:tc>
                <a:extLst>
                  <a:ext uri="{0D108BD9-81ED-4DB2-BD59-A6C34878D82A}">
                    <a16:rowId xmlns:a16="http://schemas.microsoft.com/office/drawing/2014/main" val="10008"/>
                  </a:ext>
                </a:extLst>
              </a:tr>
              <a:tr h="380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Over 60 Years - Hispanic</a:t>
                      </a:r>
                    </a:p>
                  </a:txBody>
                  <a:tcPr marL="91441" marR="91441" marT="45732" marB="45732"/>
                </a:tc>
                <a:tc>
                  <a:txBody>
                    <a:bodyPr/>
                    <a:lstStyle/>
                    <a:p>
                      <a:pPr algn="ctr"/>
                      <a:r>
                        <a:rPr lang="en-US" sz="1800" b="1" dirty="0"/>
                        <a:t>5.8%</a:t>
                      </a:r>
                    </a:p>
                  </a:txBody>
                  <a:tcPr marL="91441" marR="91441" marT="45732" marB="45732"/>
                </a:tc>
                <a:tc>
                  <a:txBody>
                    <a:bodyPr/>
                    <a:lstStyle/>
                    <a:p>
                      <a:pPr algn="ctr"/>
                      <a:r>
                        <a:rPr lang="en-US" sz="1800" b="1" dirty="0"/>
                        <a:t>4.9%</a:t>
                      </a:r>
                    </a:p>
                  </a:txBody>
                  <a:tcPr marL="91441" marR="91441" marT="45732" marB="45732"/>
                </a:tc>
                <a:tc>
                  <a:txBody>
                    <a:bodyPr/>
                    <a:lstStyle/>
                    <a:p>
                      <a:pPr algn="ctr"/>
                      <a:r>
                        <a:rPr lang="en-US" sz="1800" b="1" dirty="0"/>
                        <a:t>5.1%</a:t>
                      </a:r>
                    </a:p>
                  </a:txBody>
                  <a:tcPr marL="91441" marR="91441" marT="45732" marB="45732"/>
                </a:tc>
                <a:extLst>
                  <a:ext uri="{0D108BD9-81ED-4DB2-BD59-A6C34878D82A}">
                    <a16:rowId xmlns:a16="http://schemas.microsoft.com/office/drawing/2014/main" val="10009"/>
                  </a:ext>
                </a:extLst>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A7E9-ECD7-4690-9B74-0E955AF8A3D4}"/>
              </a:ext>
            </a:extLst>
          </p:cNvPr>
          <p:cNvSpPr>
            <a:spLocks noGrp="1"/>
          </p:cNvSpPr>
          <p:nvPr>
            <p:ph type="title"/>
          </p:nvPr>
        </p:nvSpPr>
        <p:spPr>
          <a:xfrm>
            <a:off x="242888" y="0"/>
            <a:ext cx="10071100" cy="927100"/>
          </a:xfrm>
        </p:spPr>
        <p:txBody>
          <a:bodyPr>
            <a:normAutofit/>
          </a:bodyPr>
          <a:lstStyle/>
          <a:p>
            <a:pPr eaLnBrk="1" fontAlgn="auto" hangingPunct="1">
              <a:spcAft>
                <a:spcPts val="0"/>
              </a:spcAft>
              <a:defRPr/>
            </a:pPr>
            <a:r>
              <a:rPr lang="en-US" sz="4000" b="1" dirty="0">
                <a:effectLst>
                  <a:outerShdw blurRad="38100" dist="38100" dir="2700000" algn="tl">
                    <a:srgbClr val="000000">
                      <a:alpha val="43137"/>
                    </a:srgbClr>
                  </a:outerShdw>
                </a:effectLst>
              </a:rPr>
              <a:t>SURVEY BASICS</a:t>
            </a:r>
          </a:p>
        </p:txBody>
      </p:sp>
      <p:sp>
        <p:nvSpPr>
          <p:cNvPr id="3" name="Content Placeholder 2">
            <a:extLst>
              <a:ext uri="{FF2B5EF4-FFF2-40B4-BE49-F238E27FC236}">
                <a16:creationId xmlns:a16="http://schemas.microsoft.com/office/drawing/2014/main" id="{FEC52583-A50F-4DE9-885A-BD589FD80622}"/>
              </a:ext>
            </a:extLst>
          </p:cNvPr>
          <p:cNvSpPr>
            <a:spLocks noGrp="1"/>
          </p:cNvSpPr>
          <p:nvPr>
            <p:ph idx="1"/>
          </p:nvPr>
        </p:nvSpPr>
        <p:spPr>
          <a:xfrm>
            <a:off x="242888" y="927100"/>
            <a:ext cx="11501438" cy="4826000"/>
          </a:xfrm>
        </p:spPr>
        <p:txBody>
          <a:bodyPr rtlCol="0">
            <a:noAutofit/>
          </a:bodyPr>
          <a:lstStyle/>
          <a:p>
            <a:pPr marL="274320" eaLnBrk="1" fontAlgn="auto" hangingPunct="1">
              <a:spcAft>
                <a:spcPts val="0"/>
              </a:spcAft>
              <a:defRPr/>
            </a:pPr>
            <a:r>
              <a:rPr lang="en-US" sz="2200" b="1" dirty="0">
                <a:solidFill>
                  <a:schemeClr val="tx2"/>
                </a:solidFill>
              </a:rPr>
              <a:t>The 2022 AAA IIIC Needs Assessment was conducted both in paper form and electronically.  </a:t>
            </a:r>
          </a:p>
          <a:p>
            <a:pPr marL="274320" eaLnBrk="1" fontAlgn="auto" hangingPunct="1">
              <a:spcAft>
                <a:spcPts val="0"/>
              </a:spcAft>
              <a:defRPr/>
            </a:pPr>
            <a:r>
              <a:rPr lang="en-US" sz="2200" b="1" dirty="0">
                <a:solidFill>
                  <a:schemeClr val="tx2"/>
                </a:solidFill>
              </a:rPr>
              <a:t>Two Survey Monkey electronic surveys were posted:  one for Key Community Leaders and Service Providers and one for Older Adults/Caregivers.  Surveys were accessed by going to the following URLs:</a:t>
            </a:r>
          </a:p>
          <a:p>
            <a:pPr marL="45720" indent="0" algn="ctr" eaLnBrk="1" fontAlgn="auto" hangingPunct="1">
              <a:spcAft>
                <a:spcPts val="0"/>
              </a:spcAft>
              <a:buFont typeface="Arial" charset="0"/>
              <a:buNone/>
              <a:defRPr/>
            </a:pPr>
            <a:r>
              <a:rPr lang="en-US" sz="2200" b="1" dirty="0">
                <a:solidFill>
                  <a:srgbClr val="0070C0"/>
                </a:solidFill>
                <a:hlinkClick r:id="rId3">
                  <a:extLst>
                    <a:ext uri="{A12FA001-AC4F-418D-AE19-62706E023703}">
                      <ahyp:hlinkClr xmlns:ahyp="http://schemas.microsoft.com/office/drawing/2018/hyperlinkcolor" val="tx"/>
                    </a:ext>
                  </a:extLst>
                </a:hlinkClick>
              </a:rPr>
              <a:t>https://www.surveymonkey.com/r/AAA3CNeedsAssessment</a:t>
            </a:r>
            <a:r>
              <a:rPr lang="en-US" sz="2200" b="1" dirty="0">
                <a:solidFill>
                  <a:srgbClr val="0070C0"/>
                </a:solidFill>
              </a:rPr>
              <a:t> </a:t>
            </a:r>
          </a:p>
          <a:p>
            <a:pPr marL="45720" indent="0" algn="ctr" eaLnBrk="1" fontAlgn="auto" hangingPunct="1">
              <a:spcAft>
                <a:spcPts val="0"/>
              </a:spcAft>
              <a:buFont typeface="Arial" charset="0"/>
              <a:buNone/>
              <a:defRPr/>
            </a:pPr>
            <a:r>
              <a:rPr lang="en-US" sz="2200" b="1" dirty="0">
                <a:solidFill>
                  <a:srgbClr val="0070C0"/>
                </a:solidFill>
              </a:rPr>
              <a:t>and</a:t>
            </a:r>
          </a:p>
          <a:p>
            <a:pPr marL="45720" indent="0" algn="ctr" eaLnBrk="1" fontAlgn="auto" hangingPunct="1">
              <a:spcAft>
                <a:spcPts val="0"/>
              </a:spcAft>
              <a:buFont typeface="Arial" charset="0"/>
              <a:buNone/>
              <a:defRPr/>
            </a:pPr>
            <a:r>
              <a:rPr lang="en-US" sz="2200" b="1" dirty="0">
                <a:solidFill>
                  <a:srgbClr val="0070C0"/>
                </a:solidFill>
                <a:hlinkClick r:id="rId4">
                  <a:extLst>
                    <a:ext uri="{A12FA001-AC4F-418D-AE19-62706E023703}">
                      <ahyp:hlinkClr xmlns:ahyp="http://schemas.microsoft.com/office/drawing/2018/hyperlinkcolor" val="tx"/>
                    </a:ext>
                  </a:extLst>
                </a:hlinkClick>
              </a:rPr>
              <a:t>https://www.surveymonkey.com/r/AAA3CKeyCommunityLeader</a:t>
            </a:r>
            <a:r>
              <a:rPr lang="en-US" sz="2200" b="1" dirty="0">
                <a:solidFill>
                  <a:srgbClr val="0070C0"/>
                </a:solidFill>
              </a:rPr>
              <a:t> </a:t>
            </a:r>
          </a:p>
          <a:p>
            <a:pPr marL="45720" indent="0" algn="ctr" eaLnBrk="1" fontAlgn="auto" hangingPunct="1">
              <a:spcAft>
                <a:spcPts val="0"/>
              </a:spcAft>
              <a:buFont typeface="Arial" charset="0"/>
              <a:buNone/>
              <a:defRPr/>
            </a:pPr>
            <a:r>
              <a:rPr lang="en-US" sz="2200" b="1" dirty="0">
                <a:solidFill>
                  <a:schemeClr val="tx2"/>
                </a:solidFill>
              </a:rPr>
              <a:t>In addition, paper surveys were distributed through multiple direct service providers and via input forum events in both counties.  All surveys were input by AAA staff, or via the telephone with the respondent.  </a:t>
            </a:r>
          </a:p>
          <a:p>
            <a:pPr marL="274320" eaLnBrk="1" fontAlgn="auto" hangingPunct="1">
              <a:spcAft>
                <a:spcPts val="0"/>
              </a:spcAft>
              <a:defRPr/>
            </a:pPr>
            <a:r>
              <a:rPr lang="en-US" sz="2200" b="1" dirty="0">
                <a:solidFill>
                  <a:schemeClr val="tx2"/>
                </a:solidFill>
              </a:rPr>
              <a:t>The survey was opened for six weeks (April 1st to May 13</a:t>
            </a:r>
            <a:r>
              <a:rPr lang="en-US" sz="2200" b="1" baseline="30000" dirty="0">
                <a:solidFill>
                  <a:schemeClr val="tx2"/>
                </a:solidFill>
              </a:rPr>
              <a:t>th</a:t>
            </a:r>
            <a:r>
              <a:rPr lang="en-US" sz="2200" b="1" dirty="0">
                <a:solidFill>
                  <a:schemeClr val="tx2"/>
                </a:solidFill>
              </a:rPr>
              <a:t>) and promoted through the health department’s website, news media and through various email lists.</a:t>
            </a:r>
          </a:p>
          <a:p>
            <a:pPr marL="274320" eaLnBrk="1" fontAlgn="auto" hangingPunct="1">
              <a:spcAft>
                <a:spcPts val="0"/>
              </a:spcAft>
              <a:defRPr/>
            </a:pPr>
            <a:r>
              <a:rPr lang="en-US" sz="2200" b="1" dirty="0">
                <a:solidFill>
                  <a:schemeClr val="tx2"/>
                </a:solidFill>
              </a:rPr>
              <a:t>Respondents were assured that their survey responses were anonymous.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3C0F-2FBE-4036-9694-E204530DF546}"/>
              </a:ext>
            </a:extLst>
          </p:cNvPr>
          <p:cNvSpPr>
            <a:spLocks noGrp="1"/>
          </p:cNvSpPr>
          <p:nvPr>
            <p:ph type="title"/>
          </p:nvPr>
        </p:nvSpPr>
        <p:spPr>
          <a:xfrm>
            <a:off x="313527" y="216439"/>
            <a:ext cx="10071100" cy="874712"/>
          </a:xfrm>
        </p:spPr>
        <p:txBody>
          <a:bodyPr>
            <a:normAutofit/>
          </a:bodyPr>
          <a:lstStyle/>
          <a:p>
            <a:pPr eaLnBrk="1" fontAlgn="auto" hangingPunct="1">
              <a:spcAft>
                <a:spcPts val="0"/>
              </a:spcAft>
              <a:defRPr/>
            </a:pPr>
            <a:r>
              <a:rPr lang="en-US" sz="4000" b="1" dirty="0">
                <a:effectLst>
                  <a:outerShdw blurRad="38100" dist="38100" dir="2700000" algn="tl">
                    <a:srgbClr val="000000">
                      <a:alpha val="43137"/>
                    </a:srgbClr>
                  </a:outerShdw>
                </a:effectLst>
              </a:rPr>
              <a:t>SURVEY BASICS</a:t>
            </a:r>
          </a:p>
        </p:txBody>
      </p:sp>
      <p:sp>
        <p:nvSpPr>
          <p:cNvPr id="3" name="Content Placeholder 2">
            <a:extLst>
              <a:ext uri="{FF2B5EF4-FFF2-40B4-BE49-F238E27FC236}">
                <a16:creationId xmlns:a16="http://schemas.microsoft.com/office/drawing/2014/main" id="{C2C87629-750A-4297-A545-1236C80D754B}"/>
              </a:ext>
            </a:extLst>
          </p:cNvPr>
          <p:cNvSpPr>
            <a:spLocks noGrp="1"/>
          </p:cNvSpPr>
          <p:nvPr>
            <p:ph idx="1"/>
          </p:nvPr>
        </p:nvSpPr>
        <p:spPr>
          <a:xfrm>
            <a:off x="557797" y="1295881"/>
            <a:ext cx="7072133" cy="4881562"/>
          </a:xfrm>
        </p:spPr>
        <p:txBody>
          <a:bodyPr rtlCol="0">
            <a:normAutofit lnSpcReduction="10000"/>
          </a:bodyPr>
          <a:lstStyle/>
          <a:p>
            <a:pPr marL="274320" eaLnBrk="1" fontAlgn="auto" hangingPunct="1">
              <a:spcAft>
                <a:spcPts val="0"/>
              </a:spcAft>
              <a:defRPr/>
            </a:pPr>
            <a:r>
              <a:rPr lang="en-US" sz="2800" dirty="0"/>
              <a:t>In total, 269 surveys were completed by                                                              both providers/community leaders and                                                        older adults/caregivers:</a:t>
            </a:r>
          </a:p>
          <a:p>
            <a:pPr marL="594360" lvl="1" eaLnBrk="1" fontAlgn="auto" hangingPunct="1">
              <a:spcAft>
                <a:spcPts val="0"/>
              </a:spcAft>
              <a:defRPr/>
            </a:pPr>
            <a:r>
              <a:rPr lang="en-US" sz="2800" dirty="0"/>
              <a:t>Consumers (Older adults/Caregivers) – 213</a:t>
            </a:r>
          </a:p>
          <a:p>
            <a:pPr lvl="2" eaLnBrk="1" fontAlgn="auto" hangingPunct="1">
              <a:spcAft>
                <a:spcPts val="0"/>
              </a:spcAft>
              <a:defRPr/>
            </a:pPr>
            <a:r>
              <a:rPr lang="en-US" sz="2600" dirty="0"/>
              <a:t>Branch County – 78</a:t>
            </a:r>
          </a:p>
          <a:p>
            <a:pPr lvl="2" eaLnBrk="1" fontAlgn="auto" hangingPunct="1">
              <a:spcAft>
                <a:spcPts val="0"/>
              </a:spcAft>
              <a:defRPr/>
            </a:pPr>
            <a:r>
              <a:rPr lang="en-US" sz="2600" dirty="0"/>
              <a:t>St. Joseph County – 119</a:t>
            </a:r>
          </a:p>
          <a:p>
            <a:pPr lvl="2" eaLnBrk="1" fontAlgn="auto" hangingPunct="1">
              <a:spcAft>
                <a:spcPts val="0"/>
              </a:spcAft>
              <a:defRPr/>
            </a:pPr>
            <a:r>
              <a:rPr lang="en-US" sz="2600" dirty="0"/>
              <a:t>Other - 16</a:t>
            </a:r>
          </a:p>
          <a:p>
            <a:pPr marL="594360" lvl="1" eaLnBrk="1" fontAlgn="auto" hangingPunct="1">
              <a:spcAft>
                <a:spcPts val="0"/>
              </a:spcAft>
              <a:defRPr/>
            </a:pPr>
            <a:r>
              <a:rPr lang="en-US" sz="2800" dirty="0"/>
              <a:t>Providers (Key Community Leaders) – 56</a:t>
            </a:r>
          </a:p>
          <a:p>
            <a:pPr lvl="2" eaLnBrk="1" fontAlgn="auto" hangingPunct="1">
              <a:spcAft>
                <a:spcPts val="0"/>
              </a:spcAft>
              <a:defRPr/>
            </a:pPr>
            <a:r>
              <a:rPr lang="en-US" sz="2600" dirty="0"/>
              <a:t>Branch – 30</a:t>
            </a:r>
          </a:p>
          <a:p>
            <a:pPr lvl="2" eaLnBrk="1" fontAlgn="auto" hangingPunct="1">
              <a:spcAft>
                <a:spcPts val="0"/>
              </a:spcAft>
              <a:defRPr/>
            </a:pPr>
            <a:r>
              <a:rPr lang="en-US" sz="2600" dirty="0"/>
              <a:t>St. Joseph – 25</a:t>
            </a:r>
          </a:p>
          <a:p>
            <a:pPr lvl="2" eaLnBrk="1" fontAlgn="auto" hangingPunct="1">
              <a:spcAft>
                <a:spcPts val="0"/>
              </a:spcAft>
              <a:defRPr/>
            </a:pPr>
            <a:r>
              <a:rPr lang="en-US" sz="2600" dirty="0"/>
              <a:t>Other - 1</a:t>
            </a:r>
          </a:p>
          <a:p>
            <a:pPr marL="685800" lvl="2" indent="0" eaLnBrk="1" fontAlgn="auto" hangingPunct="1">
              <a:spcAft>
                <a:spcPts val="0"/>
              </a:spcAft>
              <a:buFont typeface="Arial" panose="020B0604020202020204" pitchFamily="34" charset="0"/>
              <a:buNone/>
              <a:defRPr/>
            </a:pPr>
            <a:endParaRPr lang="en-US" sz="2600" dirty="0"/>
          </a:p>
        </p:txBody>
      </p:sp>
      <p:pic>
        <p:nvPicPr>
          <p:cNvPr id="4" name="Picture 3">
            <a:extLst>
              <a:ext uri="{FF2B5EF4-FFF2-40B4-BE49-F238E27FC236}">
                <a16:creationId xmlns:a16="http://schemas.microsoft.com/office/drawing/2014/main" id="{B8BF9E6D-9542-45BA-A3AC-6C18EE0C1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08478" y="1484524"/>
            <a:ext cx="40640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6D65-813D-47B7-A950-B70A1613BC49}"/>
              </a:ext>
            </a:extLst>
          </p:cNvPr>
          <p:cNvSpPr>
            <a:spLocks noGrp="1"/>
          </p:cNvSpPr>
          <p:nvPr>
            <p:ph type="title"/>
          </p:nvPr>
        </p:nvSpPr>
        <p:spPr>
          <a:xfrm>
            <a:off x="603250" y="189706"/>
            <a:ext cx="10052050" cy="941387"/>
          </a:xfrm>
        </p:spPr>
        <p:txBody>
          <a:bodyPr>
            <a:normAutofit fontScale="90000"/>
          </a:bodyPr>
          <a:lstStyle/>
          <a:p>
            <a:pPr eaLnBrk="1" fontAlgn="auto" hangingPunct="1">
              <a:spcAft>
                <a:spcPts val="0"/>
              </a:spcAft>
              <a:defRPr/>
            </a:pPr>
            <a:r>
              <a:rPr lang="en-US" sz="4400" b="1" dirty="0">
                <a:solidFill>
                  <a:schemeClr val="tx2"/>
                </a:solidFill>
                <a:effectLst>
                  <a:outerShdw blurRad="38100" dist="38100" dir="2700000" algn="tl">
                    <a:srgbClr val="000000">
                      <a:alpha val="43137"/>
                    </a:srgbClr>
                  </a:outerShdw>
                </a:effectLst>
              </a:rPr>
              <a:t>Survey totals</a:t>
            </a:r>
            <a:br>
              <a:rPr lang="en-US" sz="4000" b="1" dirty="0">
                <a:solidFill>
                  <a:schemeClr val="tx2"/>
                </a:solidFill>
                <a:effectLst>
                  <a:outerShdw blurRad="38100" dist="38100" dir="2700000" algn="tl">
                    <a:srgbClr val="000000">
                      <a:alpha val="43137"/>
                    </a:srgbClr>
                  </a:outerShdw>
                </a:effectLst>
              </a:rPr>
            </a:br>
            <a:r>
              <a:rPr lang="en-US" sz="2700" b="1" dirty="0">
                <a:solidFill>
                  <a:schemeClr val="tx2"/>
                </a:solidFill>
                <a:effectLst>
                  <a:outerShdw blurRad="38100" dist="38100" dir="2700000" algn="tl">
                    <a:srgbClr val="000000">
                      <a:alpha val="43137"/>
                    </a:srgbClr>
                  </a:outerShdw>
                </a:effectLst>
              </a:rPr>
              <a:t>n =269</a:t>
            </a:r>
          </a:p>
        </p:txBody>
      </p:sp>
      <p:graphicFrame>
        <p:nvGraphicFramePr>
          <p:cNvPr id="3" name="Content Placeholder 6" descr="Clustered Column chart">
            <a:extLst>
              <a:ext uri="{FF2B5EF4-FFF2-40B4-BE49-F238E27FC236}">
                <a16:creationId xmlns:a16="http://schemas.microsoft.com/office/drawing/2014/main" id="{4CE57D46-92BB-4F87-AE8E-8C6175452390}"/>
              </a:ext>
            </a:extLst>
          </p:cNvPr>
          <p:cNvGraphicFramePr>
            <a:graphicFrameLocks noGrp="1"/>
          </p:cNvGraphicFramePr>
          <p:nvPr>
            <p:ph idx="1"/>
            <p:extLst>
              <p:ext uri="{D42A27DB-BD31-4B8C-83A1-F6EECF244321}">
                <p14:modId xmlns:p14="http://schemas.microsoft.com/office/powerpoint/2010/main" val="4253848399"/>
              </p:ext>
            </p:extLst>
          </p:nvPr>
        </p:nvGraphicFramePr>
        <p:xfrm>
          <a:off x="603250" y="1506538"/>
          <a:ext cx="11296650" cy="46910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2000">
              <a:schemeClr val="accent6"/>
            </a:gs>
            <a:gs pos="100000">
              <a:schemeClr val="accent1">
                <a:lumMod val="45000"/>
                <a:lumOff val="55000"/>
              </a:schemeClr>
            </a:gs>
            <a:gs pos="8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14A6-AE5E-440E-A297-62C4A0BC1253}"/>
              </a:ext>
            </a:extLst>
          </p:cNvPr>
          <p:cNvSpPr>
            <a:spLocks noGrp="1"/>
          </p:cNvSpPr>
          <p:nvPr>
            <p:ph type="title"/>
          </p:nvPr>
        </p:nvSpPr>
        <p:spPr>
          <a:xfrm>
            <a:off x="397669" y="84138"/>
            <a:ext cx="11393487" cy="1143000"/>
          </a:xfrm>
        </p:spPr>
        <p:txBody>
          <a:bodyPr>
            <a:noAutofit/>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rPr>
              <a:t>Older adult/caregiver only - RACE/ETHNICITY*</a:t>
            </a:r>
            <a:br>
              <a:rPr lang="en-US" sz="40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n=211 respondents </a:t>
            </a:r>
          </a:p>
        </p:txBody>
      </p:sp>
      <p:graphicFrame>
        <p:nvGraphicFramePr>
          <p:cNvPr id="4" name="Content Placeholder 10">
            <a:extLst>
              <a:ext uri="{FF2B5EF4-FFF2-40B4-BE49-F238E27FC236}">
                <a16:creationId xmlns:a16="http://schemas.microsoft.com/office/drawing/2014/main" id="{77DB48AD-1F0A-485A-9E88-A3417CE6B1CC}"/>
              </a:ext>
            </a:extLst>
          </p:cNvPr>
          <p:cNvGraphicFramePr>
            <a:graphicFrameLocks noGrp="1"/>
          </p:cNvGraphicFramePr>
          <p:nvPr>
            <p:ph idx="1"/>
            <p:extLst>
              <p:ext uri="{D42A27DB-BD31-4B8C-83A1-F6EECF244321}">
                <p14:modId xmlns:p14="http://schemas.microsoft.com/office/powerpoint/2010/main" val="218501850"/>
              </p:ext>
            </p:extLst>
          </p:nvPr>
        </p:nvGraphicFramePr>
        <p:xfrm>
          <a:off x="608013" y="1227138"/>
          <a:ext cx="10972800" cy="53324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0FE6EA7-155B-4F9B-B918-4E956FD47D7A}"/>
              </a:ext>
            </a:extLst>
          </p:cNvPr>
          <p:cNvSpPr txBox="1"/>
          <p:nvPr/>
        </p:nvSpPr>
        <p:spPr>
          <a:xfrm>
            <a:off x="0" y="6191249"/>
            <a:ext cx="2438400" cy="368300"/>
          </a:xfrm>
          <a:prstGeom prst="rect">
            <a:avLst/>
          </a:prstGeom>
          <a:noFill/>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cs typeface="+mn-cs"/>
              </a:rPr>
              <a:t>* </a:t>
            </a:r>
            <a:r>
              <a:rPr lang="en-US" b="1" dirty="0">
                <a:latin typeface="+mn-lt"/>
                <a:cs typeface="+mn-cs"/>
              </a:rPr>
              <a:t>Check all that apply</a:t>
            </a:r>
            <a:endParaRPr lang="en-US" dirty="0">
              <a:latin typeface="+mn-lt"/>
              <a:cs typeface="+mn-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100000">
              <a:schemeClr val="accent1">
                <a:lumMod val="45000"/>
                <a:lumOff val="55000"/>
              </a:schemeClr>
            </a:gs>
            <a:gs pos="8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C408-8CA0-4666-A80A-599FDC4F9778}"/>
              </a:ext>
            </a:extLst>
          </p:cNvPr>
          <p:cNvSpPr>
            <a:spLocks noGrp="1"/>
          </p:cNvSpPr>
          <p:nvPr>
            <p:ph type="title"/>
          </p:nvPr>
        </p:nvSpPr>
        <p:spPr>
          <a:xfrm>
            <a:off x="595313" y="457200"/>
            <a:ext cx="10072687" cy="1143000"/>
          </a:xfrm>
        </p:spPr>
        <p:txBody>
          <a:bodyPr>
            <a:noAutofit/>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rPr>
              <a:t>Older adult/caregiver only – Gender</a:t>
            </a:r>
            <a:br>
              <a:rPr lang="en-US" sz="40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n=209 respondents </a:t>
            </a:r>
          </a:p>
        </p:txBody>
      </p:sp>
      <p:graphicFrame>
        <p:nvGraphicFramePr>
          <p:cNvPr id="3" name="Content Placeholder 10">
            <a:extLst>
              <a:ext uri="{FF2B5EF4-FFF2-40B4-BE49-F238E27FC236}">
                <a16:creationId xmlns:a16="http://schemas.microsoft.com/office/drawing/2014/main" id="{4B74FA37-A06C-4AA7-B438-B02D70D63C9C}"/>
              </a:ext>
            </a:extLst>
          </p:cNvPr>
          <p:cNvGraphicFramePr>
            <a:graphicFrameLocks noGrp="1"/>
          </p:cNvGraphicFramePr>
          <p:nvPr>
            <p:ph idx="1"/>
            <p:extLst>
              <p:ext uri="{D42A27DB-BD31-4B8C-83A1-F6EECF244321}">
                <p14:modId xmlns:p14="http://schemas.microsoft.com/office/powerpoint/2010/main" val="1134072551"/>
              </p:ext>
            </p:extLst>
          </p:nvPr>
        </p:nvGraphicFramePr>
        <p:xfrm>
          <a:off x="608013" y="1573213"/>
          <a:ext cx="10972800" cy="47132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75000"/>
              </a:schemeClr>
            </a:gs>
            <a:gs pos="97000">
              <a:schemeClr val="accent1">
                <a:lumMod val="45000"/>
                <a:lumOff val="55000"/>
              </a:schemeClr>
            </a:gs>
            <a:gs pos="77000">
              <a:schemeClr val="accent1">
                <a:lumMod val="45000"/>
                <a:lumOff val="55000"/>
              </a:schemeClr>
            </a:gs>
            <a:gs pos="11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F2B5-F01A-4D45-B39C-09CA3661156E}"/>
              </a:ext>
            </a:extLst>
          </p:cNvPr>
          <p:cNvSpPr>
            <a:spLocks noGrp="1"/>
          </p:cNvSpPr>
          <p:nvPr>
            <p:ph type="title"/>
          </p:nvPr>
        </p:nvSpPr>
        <p:spPr>
          <a:xfrm>
            <a:off x="727075" y="273050"/>
            <a:ext cx="10734675" cy="1143000"/>
          </a:xfrm>
        </p:spPr>
        <p:txBody>
          <a:bodyPr>
            <a:noAutofit/>
          </a:bodyPr>
          <a:lstStyle/>
          <a:p>
            <a:pPr eaLnBrk="1" fontAlgn="auto" hangingPunct="1">
              <a:spcAft>
                <a:spcPts val="0"/>
              </a:spcAft>
              <a:defRPr/>
            </a:pPr>
            <a:r>
              <a:rPr lang="en-US" sz="4000" b="1" dirty="0">
                <a:effectLst>
                  <a:outerShdw blurRad="38100" dist="38100" dir="2700000" algn="tl">
                    <a:srgbClr val="000000">
                      <a:alpha val="43137"/>
                    </a:srgbClr>
                  </a:outerShdw>
                </a:effectLst>
              </a:rPr>
              <a:t>Older adult/caregiver only – Education Level</a:t>
            </a:r>
            <a:br>
              <a:rPr lang="en-US" sz="40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n=211 respondents </a:t>
            </a:r>
          </a:p>
        </p:txBody>
      </p:sp>
      <p:graphicFrame>
        <p:nvGraphicFramePr>
          <p:cNvPr id="3" name="Content Placeholder 10">
            <a:extLst>
              <a:ext uri="{FF2B5EF4-FFF2-40B4-BE49-F238E27FC236}">
                <a16:creationId xmlns:a16="http://schemas.microsoft.com/office/drawing/2014/main" id="{1B229237-5FAE-43F4-A0CC-8582E168AFE0}"/>
              </a:ext>
            </a:extLst>
          </p:cNvPr>
          <p:cNvGraphicFramePr>
            <a:graphicFrameLocks noGrp="1"/>
          </p:cNvGraphicFramePr>
          <p:nvPr>
            <p:ph idx="1"/>
            <p:extLst>
              <p:ext uri="{D42A27DB-BD31-4B8C-83A1-F6EECF244321}">
                <p14:modId xmlns:p14="http://schemas.microsoft.com/office/powerpoint/2010/main" val="3302862848"/>
              </p:ext>
            </p:extLst>
          </p:nvPr>
        </p:nvGraphicFramePr>
        <p:xfrm>
          <a:off x="608013" y="1573213"/>
          <a:ext cx="10972800" cy="47132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Widescreen</PresentationFormat>
  <Paragraphs>304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Health Fitness 16x9</vt:lpstr>
      <vt:lpstr>2022 Area Agency on Aging IIIC   Community Needs Assessment</vt:lpstr>
      <vt:lpstr>Population Changes</vt:lpstr>
      <vt:lpstr>Population breakouts</vt:lpstr>
      <vt:lpstr>SURVEY BASICS</vt:lpstr>
      <vt:lpstr>SURVEY BASICS</vt:lpstr>
      <vt:lpstr>Survey totals n =269</vt:lpstr>
      <vt:lpstr>Older adult/caregiver only - RACE/ETHNICITY* n=211 respondents </vt:lpstr>
      <vt:lpstr>Older adult/caregiver only – Gender n=209 respondents </vt:lpstr>
      <vt:lpstr>Older adult/caregiver only – Education Level n=211 respondents </vt:lpstr>
      <vt:lpstr>Older adult/caregiver only – Household Income n=207 respondents </vt:lpstr>
      <vt:lpstr>Older adult/caregiver only – have disability n=204 respondents </vt:lpstr>
      <vt:lpstr>Older adult/caregiver only – a veteran n=208 respondents </vt:lpstr>
      <vt:lpstr>Older adult/caregiver only – Age distribution n=208 respondents </vt:lpstr>
      <vt:lpstr>Older adult/caregiver only – living situation n=204 respondents </vt:lpstr>
      <vt:lpstr>Leading Services and Supports</vt:lpstr>
      <vt:lpstr>LEADING SERVICES AND SUPPORT NEEDS – Older Adults/Caregivers n= 213 Respondents</vt:lpstr>
      <vt:lpstr>LEADING SERVICES AND SUPPORT NEEDS – Community Leaders n= 56 Respondents</vt:lpstr>
      <vt:lpstr>Service Expansion Improvements – Older Adults/Caregivers n=213 Respondents</vt:lpstr>
      <vt:lpstr>Trusted sources of information – Older Adults/Caregivers n=191 Respondents</vt:lpstr>
      <vt:lpstr>Have you felt isolated from others since the pandemic started? If so, how often? n= 189 Respondents</vt:lpstr>
      <vt:lpstr>How often do you feel lonely? n= 190 Respondents</vt:lpstr>
      <vt:lpstr>In what ways has the pandemic affected you? n= 137 Respondents</vt:lpstr>
      <vt:lpstr>Contact &amp;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2022-05-25T19:54:19Z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